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sldIdLst>
    <p:sldId id="257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328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24" r:id="rId40"/>
    <p:sldId id="300" r:id="rId41"/>
    <p:sldId id="301" r:id="rId42"/>
    <p:sldId id="302" r:id="rId43"/>
    <p:sldId id="326" r:id="rId44"/>
    <p:sldId id="327" r:id="rId45"/>
    <p:sldId id="304" r:id="rId46"/>
    <p:sldId id="305" r:id="rId47"/>
    <p:sldId id="306" r:id="rId48"/>
    <p:sldId id="307" r:id="rId49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9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8180E4-8E71-46A5-9587-BC92FCD367F3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629822-73AA-4A5B-8181-A6F1846E8A13}">
      <dgm:prSet phldrT="[Text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Align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portfolio and </a:t>
          </a:r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strategy</a:t>
          </a:r>
          <a:endParaRPr lang="en-US" sz="1400" b="1" dirty="0">
            <a:solidFill>
              <a:schemeClr val="bg1"/>
            </a:solidFill>
            <a:latin typeface="Futura Bk BT"/>
          </a:endParaRPr>
        </a:p>
      </dgm:t>
    </dgm:pt>
    <dgm:pt modelId="{93FFE718-6243-4BB8-98F8-FA438EF2A423}" type="parTrans" cxnId="{62C52998-4799-4DFF-876A-3694220DDAC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CF273617-C591-4847-8787-07D707B43EA4}" type="sibTrans" cxnId="{62C52998-4799-4DFF-876A-3694220DDAC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1995BDC9-A15D-4FCD-902E-C7F8A974DBAD}">
      <dgm:prSet phldrT="[Text]" custT="1"/>
      <dgm:spPr>
        <a:solidFill>
          <a:schemeClr val="accent1"/>
        </a:solidFill>
        <a:ln w="44450"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Insights</a:t>
          </a:r>
          <a:r>
            <a:rPr lang="nl-BE" sz="1000" dirty="0" smtClean="0">
              <a:latin typeface="Futura Bk BT"/>
            </a:rPr>
            <a:t> in  project/ program </a:t>
          </a:r>
          <a:r>
            <a:rPr lang="nl-BE" sz="1000" dirty="0" err="1" smtClean="0">
              <a:latin typeface="Futura Bk BT"/>
            </a:rPr>
            <a:t>mgt</a:t>
          </a:r>
          <a:r>
            <a:rPr lang="nl-BE" sz="1000" dirty="0" smtClean="0">
              <a:latin typeface="Futura Bk BT"/>
            </a:rPr>
            <a:t> information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 basic risk management </a:t>
          </a:r>
          <a:endParaRPr lang="en-US" sz="1000" dirty="0">
            <a:latin typeface="Futura Bk BT"/>
          </a:endParaRPr>
        </a:p>
      </dgm:t>
    </dgm:pt>
    <dgm:pt modelId="{A4CC9336-5812-4C13-9F1C-7CB9D9A51CCC}" type="parTrans" cxnId="{BEA86965-A661-4C9E-AC0C-85A8EE0C576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8E474453-F69D-4EB5-A80E-59C6A6A2BBB6}" type="sibTrans" cxnId="{BEA86965-A661-4C9E-AC0C-85A8EE0C576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02D254EF-84E9-47A6-BD29-1AA88445DACB}">
      <dgm:prSet phldrT="[Text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Optimize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processes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and tools</a:t>
          </a:r>
        </a:p>
      </dgm:t>
    </dgm:pt>
    <dgm:pt modelId="{A12FEB7E-D94D-4166-A05A-38157847E31F}" type="parTrans" cxnId="{84D05ADD-DA5F-437E-B16A-987CE1BC55E9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2E339CF0-6368-4DC7-A497-EBB7C99B1EF0}" type="sibTrans" cxnId="{84D05ADD-DA5F-437E-B16A-987CE1BC55E9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2928B81E-223B-4579-8E6E-CAD564776D8A}">
      <dgm:prSet phldrT="[Text]" custT="1"/>
      <dgm:spPr>
        <a:solidFill>
          <a:schemeClr val="accent1"/>
        </a:solidFill>
        <a:ln w="44450"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smtClean="0">
              <a:latin typeface="Futura Bk BT"/>
            </a:rPr>
            <a:t>Set project/ program management </a:t>
          </a:r>
          <a:r>
            <a:rPr lang="nl-BE" sz="1000" dirty="0" err="1" smtClean="0">
              <a:latin typeface="Futura Bk BT"/>
            </a:rPr>
            <a:t>processes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tools</a:t>
          </a:r>
          <a:endParaRPr lang="en-US" sz="1000" dirty="0">
            <a:latin typeface="Futura Bk BT"/>
          </a:endParaRPr>
        </a:p>
      </dgm:t>
    </dgm:pt>
    <dgm:pt modelId="{139C2A74-87EC-4B2D-987F-1689967A9194}" type="parTrans" cxnId="{0F905960-1BC0-4BFD-AB93-38BA8E7E2C81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B4803E3D-3B1C-4D11-BCAD-1CCA73987200}" type="sibTrans" cxnId="{0F905960-1BC0-4BFD-AB93-38BA8E7E2C81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68F9465D-49CD-4F39-9AC2-5E7B7A9F5550}">
      <dgm:prSet phldrT="[Text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Shape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roles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and </a:t>
          </a:r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capabilities</a:t>
          </a:r>
          <a:endParaRPr lang="nl-BE" sz="1400" b="1" dirty="0" smtClean="0">
            <a:solidFill>
              <a:schemeClr val="bg1"/>
            </a:solidFill>
            <a:latin typeface="Futura Bk BT"/>
          </a:endParaRPr>
        </a:p>
      </dgm:t>
    </dgm:pt>
    <dgm:pt modelId="{7DD6387D-1E77-486E-AD9C-C0EACF32CDA4}" type="parTrans" cxnId="{8E55AF96-9CC0-424C-9469-74A0235990F3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3141912C-83D5-4603-A6D2-376754912C2D}" type="sibTrans" cxnId="{8E55AF96-9CC0-424C-9469-74A0235990F3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CFBD8380-AD3B-4B71-8F11-645B895B2568}">
      <dgm:prSet phldrT="[Text]" custT="1"/>
      <dgm:spPr>
        <a:solidFill>
          <a:schemeClr val="accent1"/>
        </a:solidFill>
        <a:ln w="44450"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Define</a:t>
          </a:r>
          <a:r>
            <a:rPr lang="nl-BE" sz="1000" dirty="0" smtClean="0">
              <a:latin typeface="Futura Bk BT"/>
            </a:rPr>
            <a:t> basic </a:t>
          </a:r>
          <a:r>
            <a:rPr lang="nl-BE" sz="1000" dirty="0" err="1" smtClean="0">
              <a:latin typeface="Futura Bk BT"/>
            </a:rPr>
            <a:t>roles</a:t>
          </a:r>
          <a:r>
            <a:rPr lang="nl-BE" sz="1000" dirty="0" smtClean="0">
              <a:latin typeface="Futura Bk BT"/>
            </a:rPr>
            <a:t>, </a:t>
          </a:r>
          <a:r>
            <a:rPr lang="nl-BE" sz="1000" dirty="0" err="1" smtClean="0">
              <a:latin typeface="Futura Bk BT"/>
            </a:rPr>
            <a:t>capabilties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governance</a:t>
          </a:r>
          <a:endParaRPr lang="en-US" sz="1000" dirty="0">
            <a:latin typeface="Futura Bk BT"/>
          </a:endParaRPr>
        </a:p>
      </dgm:t>
    </dgm:pt>
    <dgm:pt modelId="{1771788D-C551-4C14-9F1A-E6E6AE225C75}" type="parTrans" cxnId="{08E94AE3-0C4B-4B70-B9FA-06E1D2BFE95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38B7DD3E-2341-4FE8-9D6A-5EEF1697D0E4}" type="sibTrans" cxnId="{08E94AE3-0C4B-4B70-B9FA-06E1D2BFE95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5D7C5804-E244-4A19-9052-E931B0124AD3}">
      <dgm:prSet phldrT="[Text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Control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performance</a:t>
          </a:r>
          <a:endParaRPr lang="en-US" sz="1400" b="1" dirty="0">
            <a:solidFill>
              <a:schemeClr val="bg1"/>
            </a:solidFill>
            <a:latin typeface="Futura Bk BT"/>
          </a:endParaRPr>
        </a:p>
      </dgm:t>
    </dgm:pt>
    <dgm:pt modelId="{AB0C9B8B-BB16-41D4-BB22-7B4627C0FAD4}" type="parTrans" cxnId="{034117F7-7FBB-4D3A-96DA-4AD6CCAEEEE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75300C21-C38C-42AC-8500-4CDC44A034D2}" type="sibTrans" cxnId="{034117F7-7FBB-4D3A-96DA-4AD6CCAEEEE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815997DC-074C-493C-8884-49536FA8A08A}">
      <dgm:prSet phldrT="[Text]" custT="1"/>
      <dgm:spPr>
        <a:solidFill>
          <a:schemeClr val="accent1"/>
        </a:solidFill>
        <a:ln w="44450"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smtClean="0">
              <a:latin typeface="Futura Bk BT"/>
            </a:rPr>
            <a:t>Monitor project performance</a:t>
          </a:r>
        </a:p>
        <a:p>
          <a:r>
            <a:rPr lang="nl-BE" sz="1000" dirty="0" smtClean="0">
              <a:latin typeface="Futura Bk BT"/>
            </a:rPr>
            <a:t> (re- </a:t>
          </a:r>
          <a:r>
            <a:rPr lang="nl-BE" sz="1000" dirty="0" err="1" smtClean="0">
              <a:latin typeface="Futura Bk BT"/>
            </a:rPr>
            <a:t>active</a:t>
          </a:r>
          <a:r>
            <a:rPr lang="nl-BE" sz="1000" dirty="0" smtClean="0">
              <a:latin typeface="Futura Bk BT"/>
            </a:rPr>
            <a:t>)</a:t>
          </a:r>
        </a:p>
      </dgm:t>
    </dgm:pt>
    <dgm:pt modelId="{54973F77-C297-4509-A29B-CC23FA71ABFE}" type="parTrans" cxnId="{12B188C6-7A75-45FD-8F0A-53350795B01C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5C484D90-CC4F-4858-8AFF-7A2B03F6D94F}" type="sibTrans" cxnId="{12B188C6-7A75-45FD-8F0A-53350795B01C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DABB32A7-8916-48A0-AD7F-3B01CD2B2730}">
      <dgm:prSet phldrT="[Text]" custT="1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Share</a:t>
          </a:r>
          <a:endParaRPr lang="nl-BE" sz="1400" b="1" dirty="0" smtClean="0">
            <a:solidFill>
              <a:schemeClr val="bg1"/>
            </a:solidFill>
            <a:latin typeface="Futura Bk BT"/>
          </a:endParaRPr>
        </a:p>
        <a:p>
          <a:r>
            <a:rPr lang="nl-BE" sz="1400" b="1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dirty="0" err="1" smtClean="0">
              <a:solidFill>
                <a:schemeClr val="bg1"/>
              </a:solidFill>
              <a:latin typeface="Futura Bk BT"/>
            </a:rPr>
            <a:t>knowledge</a:t>
          </a:r>
          <a:r>
            <a:rPr lang="nl-BE" sz="1400" b="1" dirty="0" smtClean="0">
              <a:solidFill>
                <a:schemeClr val="bg1"/>
              </a:solidFill>
              <a:latin typeface="Futura Bk BT"/>
            </a:rPr>
            <a:t> </a:t>
          </a:r>
          <a:endParaRPr lang="en-US" sz="1400" b="1" dirty="0">
            <a:solidFill>
              <a:schemeClr val="bg1"/>
            </a:solidFill>
            <a:latin typeface="Futura Bk BT"/>
          </a:endParaRPr>
        </a:p>
      </dgm:t>
    </dgm:pt>
    <dgm:pt modelId="{FEF33A4E-53B8-4EDB-BC67-7C6E3EB63D97}" type="parTrans" cxnId="{76006D4A-820E-4E69-A08A-CBD96F7133D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84A88066-1A07-45A9-9A4D-EBF49E75C533}" type="sibTrans" cxnId="{76006D4A-820E-4E69-A08A-CBD96F7133D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9B5F7AF1-EA87-4128-90AF-21B7B47F2D22}">
      <dgm:prSet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US" sz="1000" dirty="0" smtClean="0">
              <a:latin typeface="Futura Bk BT"/>
            </a:rPr>
            <a:t>Manage project and portfolio management documentation centrally</a:t>
          </a:r>
          <a:endParaRPr lang="en-US" sz="1000" dirty="0">
            <a:latin typeface="Futura Bk BT"/>
          </a:endParaRPr>
        </a:p>
      </dgm:t>
    </dgm:pt>
    <dgm:pt modelId="{2B91489C-C61E-4B1B-8B0C-5FBDBC6A68D6}" type="parTrans" cxnId="{F34A270E-7DE9-4BCE-B95B-87BE8B2220C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CCC4F07C-C394-4B35-88AC-4B000AC4EE31}" type="sibTrans" cxnId="{F34A270E-7DE9-4BCE-B95B-87BE8B2220C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D54E76CD-2065-4FC3-810F-99B5C36598E8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Facilitate</a:t>
          </a:r>
          <a:r>
            <a:rPr lang="nl-BE" sz="1000" dirty="0" smtClean="0">
              <a:latin typeface="Futura Bk BT"/>
            </a:rPr>
            <a:t> the </a:t>
          </a:r>
          <a:r>
            <a:rPr lang="nl-BE" sz="1000" dirty="0" err="1" smtClean="0">
              <a:latin typeface="Futura Bk BT"/>
            </a:rPr>
            <a:t>decision</a:t>
          </a:r>
          <a:r>
            <a:rPr lang="nl-BE" sz="1000" dirty="0" smtClean="0">
              <a:latin typeface="Futura Bk BT"/>
            </a:rPr>
            <a:t> making proces: project </a:t>
          </a:r>
          <a:r>
            <a:rPr lang="nl-BE" sz="1000" dirty="0" err="1" smtClean="0">
              <a:latin typeface="Futura Bk BT"/>
            </a:rPr>
            <a:t>classification</a:t>
          </a:r>
          <a:r>
            <a:rPr lang="nl-BE" sz="1000" dirty="0" smtClean="0">
              <a:latin typeface="Futura Bk BT"/>
            </a:rPr>
            <a:t> and </a:t>
          </a:r>
          <a:r>
            <a:rPr lang="nl-BE" sz="1000" dirty="0" err="1" smtClean="0">
              <a:latin typeface="Futura Bk BT"/>
            </a:rPr>
            <a:t>selection</a:t>
          </a:r>
          <a:r>
            <a:rPr lang="nl-BE" sz="1000" dirty="0" smtClean="0">
              <a:latin typeface="Futura Bk BT"/>
            </a:rPr>
            <a:t> </a:t>
          </a:r>
        </a:p>
      </dgm:t>
    </dgm:pt>
    <dgm:pt modelId="{609D580C-B621-4EE2-A0A1-A74E8392F0B4}" type="parTrans" cxnId="{C9694DB6-6647-4DF3-B237-D84BABE3255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A6F0EE6A-597B-4AC4-96AE-71587A1A66F2}" type="sibTrans" cxnId="{C9694DB6-6647-4DF3-B237-D84BABE32550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42714243-D199-4A8E-95BB-2495E3966304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Strategic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alignment</a:t>
          </a:r>
          <a:r>
            <a:rPr lang="nl-BE" sz="1000" dirty="0" smtClean="0">
              <a:latin typeface="Futura Bk BT"/>
            </a:rPr>
            <a:t> and </a:t>
          </a:r>
          <a:r>
            <a:rPr lang="nl-BE" sz="1000" dirty="0" err="1" smtClean="0">
              <a:latin typeface="Futura Bk BT"/>
            </a:rPr>
            <a:t>benefits</a:t>
          </a:r>
          <a:r>
            <a:rPr lang="nl-BE" sz="1000" dirty="0" smtClean="0">
              <a:latin typeface="Futura Bk BT"/>
            </a:rPr>
            <a:t> management </a:t>
          </a:r>
          <a:endParaRPr lang="en-US" sz="1000" dirty="0">
            <a:latin typeface="Futura Bk BT"/>
          </a:endParaRPr>
        </a:p>
      </dgm:t>
    </dgm:pt>
    <dgm:pt modelId="{D9A09823-EE81-46B7-88BF-DF61DE3F4928}" type="parTrans" cxnId="{B4805D64-DEFD-4E94-AB86-CDD0D52F6D0F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5930B1A5-9F40-42AC-85EE-628ED1862521}" type="sibTrans" cxnId="{B4805D64-DEFD-4E94-AB86-CDD0D52F6D0F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C578C38D-657C-414A-9CCC-580673FAB97A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smtClean="0">
              <a:latin typeface="Futura Bk BT"/>
            </a:rPr>
            <a:t>Set portfolio management </a:t>
          </a:r>
          <a:r>
            <a:rPr lang="nl-BE" sz="1000" dirty="0" err="1" smtClean="0">
              <a:latin typeface="Futura Bk BT"/>
            </a:rPr>
            <a:t>processes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tools</a:t>
          </a:r>
        </a:p>
      </dgm:t>
    </dgm:pt>
    <dgm:pt modelId="{E32DA368-F3EF-4121-99A1-B497D4540A59}" type="parTrans" cxnId="{44FF1871-2FCA-4D0B-A006-B51C7C2478A1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AEACFA5E-3AE3-48C6-8672-3DD23283A999}" type="sibTrans" cxnId="{44FF1871-2FCA-4D0B-A006-B51C7C2478A1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EBFEF40E-6025-45D0-A76F-6F116F1E4E30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Integrate</a:t>
          </a:r>
          <a:r>
            <a:rPr lang="nl-BE" sz="1000" dirty="0" smtClean="0">
              <a:latin typeface="Futura Bk BT"/>
            </a:rPr>
            <a:t> portfolio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project management </a:t>
          </a:r>
          <a:r>
            <a:rPr lang="nl-BE" sz="1000" dirty="0" err="1" smtClean="0">
              <a:latin typeface="Futura Bk BT"/>
            </a:rPr>
            <a:t>processes</a:t>
          </a:r>
          <a:r>
            <a:rPr lang="nl-BE" sz="1000" dirty="0" smtClean="0">
              <a:latin typeface="Futura Bk BT"/>
            </a:rPr>
            <a:t> </a:t>
          </a:r>
        </a:p>
      </dgm:t>
    </dgm:pt>
    <dgm:pt modelId="{4EB53EF9-D6CB-4532-9912-9D4ED8D3DF7C}" type="parTrans" cxnId="{046D5A7E-BF45-4154-94DA-073B5CF6F406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9EFD60C5-6C67-4915-8293-2BBE81C8DA0C}" type="sibTrans" cxnId="{046D5A7E-BF45-4154-94DA-073B5CF6F406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A42B6A26-8E8F-4D1D-BEEF-A3C016D1C540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Develop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roles</a:t>
          </a:r>
          <a:r>
            <a:rPr lang="nl-BE" sz="1000" dirty="0" smtClean="0">
              <a:latin typeface="Futura Bk BT"/>
            </a:rPr>
            <a:t>, </a:t>
          </a:r>
          <a:r>
            <a:rPr lang="nl-BE" sz="1000" dirty="0" err="1" smtClean="0">
              <a:latin typeface="Futura Bk BT"/>
            </a:rPr>
            <a:t>capabilties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governance</a:t>
          </a:r>
          <a:endParaRPr lang="en-US" sz="1000" dirty="0">
            <a:latin typeface="Futura Bk BT"/>
          </a:endParaRPr>
        </a:p>
      </dgm:t>
    </dgm:pt>
    <dgm:pt modelId="{3E3EE117-B28A-4DA4-A5D3-CC83F93E8830}" type="parTrans" cxnId="{926DF524-05D5-4D51-8FBA-E1CEAEC76BDD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735D67EA-FC96-4C12-BEA3-ABD68EBC7693}" type="sibTrans" cxnId="{926DF524-05D5-4D51-8FBA-E1CEAEC76BDD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4B92BCE1-4F4A-4050-A674-43A381880D2E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smtClean="0">
              <a:latin typeface="Futura Bk BT"/>
            </a:rPr>
            <a:t>Monitor portfolio performance</a:t>
          </a:r>
        </a:p>
        <a:p>
          <a:r>
            <a:rPr lang="nl-BE" sz="1000" dirty="0" smtClean="0">
              <a:latin typeface="Futura Bk BT"/>
            </a:rPr>
            <a:t>(re- </a:t>
          </a:r>
          <a:r>
            <a:rPr lang="nl-BE" sz="1000" dirty="0" err="1" smtClean="0">
              <a:latin typeface="Futura Bk BT"/>
            </a:rPr>
            <a:t>active</a:t>
          </a:r>
          <a:r>
            <a:rPr lang="nl-BE" sz="1000" dirty="0" smtClean="0">
              <a:latin typeface="Futura Bk BT"/>
            </a:rPr>
            <a:t>)</a:t>
          </a:r>
        </a:p>
      </dgm:t>
    </dgm:pt>
    <dgm:pt modelId="{AC6825CC-983D-4966-AB60-E3C8C2A26FD6}" type="parTrans" cxnId="{80FA389C-1045-4FC9-AB29-B45AE8437FA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C9253404-ADBF-4D6E-AB9E-4FEE25975380}" type="sibTrans" cxnId="{80FA389C-1045-4FC9-AB29-B45AE8437FA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7C202C3B-8110-4E52-AEF4-2C5C940FAD78}">
      <dgm:prSet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US" sz="1000" dirty="0" smtClean="0">
              <a:latin typeface="Futura Bk BT"/>
            </a:rPr>
            <a:t>Standardize project management documentation </a:t>
          </a:r>
          <a:endParaRPr lang="en-US" sz="1000" dirty="0">
            <a:latin typeface="Futura Bk BT"/>
          </a:endParaRPr>
        </a:p>
      </dgm:t>
    </dgm:pt>
    <dgm:pt modelId="{C22E105A-4F0F-4AD2-83AB-89A2EF041B85}" type="parTrans" cxnId="{959314A3-4B07-4C5A-8983-7CF201D44D6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D8AADBE9-7561-4935-9627-E0DE9248B6F0}" type="sibTrans" cxnId="{959314A3-4B07-4C5A-8983-7CF201D44D67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6EB2BA76-FC5E-4527-ACEB-B674532E6642}">
      <dgm:prSet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en-US" sz="1000" dirty="0" smtClean="0">
              <a:latin typeface="Futura Bk BT"/>
            </a:rPr>
            <a:t>Share knowledge pro-active</a:t>
          </a:r>
        </a:p>
        <a:p>
          <a:r>
            <a:rPr lang="en-US" sz="1000" dirty="0" smtClean="0">
              <a:latin typeface="Futura Bk BT"/>
            </a:rPr>
            <a:t>“Learning organization”</a:t>
          </a:r>
          <a:endParaRPr lang="en-US" sz="1000" dirty="0">
            <a:latin typeface="Futura Bk BT"/>
          </a:endParaRPr>
        </a:p>
      </dgm:t>
    </dgm:pt>
    <dgm:pt modelId="{B91C17B1-E963-44E6-B737-8A19CD93DC32}" type="parTrans" cxnId="{0E2EC526-1D80-4EF4-ADC3-65C42D5AB84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5A89115D-5764-490F-ADDC-12827FB4AAF4}" type="sibTrans" cxnId="{0E2EC526-1D80-4EF4-ADC3-65C42D5AB84A}">
      <dgm:prSet/>
      <dgm:spPr/>
      <dgm:t>
        <a:bodyPr/>
        <a:lstStyle/>
        <a:p>
          <a:endParaRPr lang="en-US">
            <a:latin typeface="Futura Bk BT"/>
          </a:endParaRPr>
        </a:p>
      </dgm:t>
    </dgm:pt>
    <dgm:pt modelId="{313422EF-382F-4D6E-89FE-F8D656E3FD20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Integrate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roles</a:t>
          </a:r>
          <a:r>
            <a:rPr lang="nl-BE" sz="1000" dirty="0" smtClean="0">
              <a:latin typeface="Futura Bk BT"/>
            </a:rPr>
            <a:t>, </a:t>
          </a:r>
          <a:r>
            <a:rPr lang="nl-BE" sz="1000" dirty="0" err="1" smtClean="0">
              <a:latin typeface="Futura Bk BT"/>
            </a:rPr>
            <a:t>capabilties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</a:t>
          </a:r>
          <a:r>
            <a:rPr lang="nl-BE" sz="1000" dirty="0" err="1" smtClean="0">
              <a:latin typeface="Futura Bk BT"/>
            </a:rPr>
            <a:t>governance</a:t>
          </a:r>
          <a:endParaRPr lang="en-US" sz="1000" dirty="0">
            <a:latin typeface="Futura Bk BT"/>
          </a:endParaRPr>
        </a:p>
      </dgm:t>
    </dgm:pt>
    <dgm:pt modelId="{2CF370EB-9C9F-490D-917F-C081EFBA8945}" type="parTrans" cxnId="{996AE055-A192-48E4-BC0F-C14CBE0B885A}">
      <dgm:prSet/>
      <dgm:spPr/>
      <dgm:t>
        <a:bodyPr/>
        <a:lstStyle/>
        <a:p>
          <a:endParaRPr lang="en-US"/>
        </a:p>
      </dgm:t>
    </dgm:pt>
    <dgm:pt modelId="{B66085CE-856A-4F62-8BD1-B71768B2BE43}" type="sibTrans" cxnId="{996AE055-A192-48E4-BC0F-C14CBE0B885A}">
      <dgm:prSet/>
      <dgm:spPr/>
      <dgm:t>
        <a:bodyPr/>
        <a:lstStyle/>
        <a:p>
          <a:endParaRPr lang="en-US"/>
        </a:p>
      </dgm:t>
    </dgm:pt>
    <dgm:pt modelId="{EAEAFBBA-5832-4E15-9623-63E75CA9E524}">
      <dgm:prSet phldrT="[Text]" custT="1"/>
      <dgm:spPr>
        <a:solidFill>
          <a:schemeClr val="accent1"/>
        </a:solidFill>
        <a:ln>
          <a:solidFill>
            <a:schemeClr val="tx1">
              <a:lumMod val="75000"/>
            </a:schemeClr>
          </a:solidFill>
        </a:ln>
      </dgm:spPr>
      <dgm:t>
        <a:bodyPr/>
        <a:lstStyle/>
        <a:p>
          <a:r>
            <a:rPr lang="nl-BE" sz="1000" dirty="0" err="1" smtClean="0">
              <a:latin typeface="Futura Bk BT"/>
            </a:rPr>
            <a:t>Optimize</a:t>
          </a:r>
          <a:r>
            <a:rPr lang="nl-BE" sz="1000" dirty="0" smtClean="0">
              <a:latin typeface="Futura Bk BT"/>
            </a:rPr>
            <a:t> project </a:t>
          </a:r>
          <a:r>
            <a:rPr lang="nl-BE" sz="1000" dirty="0" err="1" smtClean="0">
              <a:latin typeface="Futura Bk BT"/>
            </a:rPr>
            <a:t>and</a:t>
          </a:r>
          <a:r>
            <a:rPr lang="nl-BE" sz="1000" dirty="0" smtClean="0">
              <a:latin typeface="Futura Bk BT"/>
            </a:rPr>
            <a:t> portfolio performance </a:t>
          </a:r>
        </a:p>
        <a:p>
          <a:r>
            <a:rPr lang="nl-BE" sz="1000" dirty="0" smtClean="0">
              <a:latin typeface="Futura Bk BT"/>
            </a:rPr>
            <a:t>(pro </a:t>
          </a:r>
          <a:r>
            <a:rPr lang="nl-BE" sz="1000" dirty="0" err="1" smtClean="0">
              <a:latin typeface="Futura Bk BT"/>
            </a:rPr>
            <a:t>active</a:t>
          </a:r>
          <a:r>
            <a:rPr lang="nl-BE" sz="1000" dirty="0" smtClean="0">
              <a:latin typeface="Futura Bk BT"/>
            </a:rPr>
            <a:t>)  </a:t>
          </a:r>
        </a:p>
      </dgm:t>
    </dgm:pt>
    <dgm:pt modelId="{6553792B-7384-4931-AD52-D8C5FC2558CB}" type="parTrans" cxnId="{19334FBD-CBE9-4821-ABE6-6C67D788BC0A}">
      <dgm:prSet/>
      <dgm:spPr/>
      <dgm:t>
        <a:bodyPr/>
        <a:lstStyle/>
        <a:p>
          <a:endParaRPr lang="en-US"/>
        </a:p>
      </dgm:t>
    </dgm:pt>
    <dgm:pt modelId="{F2F70E4A-BB51-4AD9-8DBD-9A87AA4B6B40}" type="sibTrans" cxnId="{19334FBD-CBE9-4821-ABE6-6C67D788BC0A}">
      <dgm:prSet/>
      <dgm:spPr/>
      <dgm:t>
        <a:bodyPr/>
        <a:lstStyle/>
        <a:p>
          <a:endParaRPr lang="en-US"/>
        </a:p>
      </dgm:t>
    </dgm:pt>
    <dgm:pt modelId="{BB577E27-075F-44E3-9698-A0108F6A7AE6}" type="pres">
      <dgm:prSet presAssocID="{008180E4-8E71-46A5-9587-BC92FCD367F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10C53E-9D66-499D-9AAB-644950CE3F26}" type="pres">
      <dgm:prSet presAssocID="{D6629822-73AA-4A5B-8181-A6F1846E8A13}" presName="compNode" presStyleCnt="0"/>
      <dgm:spPr/>
      <dgm:t>
        <a:bodyPr/>
        <a:lstStyle/>
        <a:p>
          <a:endParaRPr lang="nl-BE"/>
        </a:p>
      </dgm:t>
    </dgm:pt>
    <dgm:pt modelId="{C2541678-02BA-4CFB-A083-0B10978E363F}" type="pres">
      <dgm:prSet presAssocID="{D6629822-73AA-4A5B-8181-A6F1846E8A13}" presName="aNode" presStyleLbl="bgShp" presStyleIdx="0" presStyleCnt="5" custLinFactNeighborX="-285" custLinFactNeighborY="3846"/>
      <dgm:spPr/>
      <dgm:t>
        <a:bodyPr/>
        <a:lstStyle/>
        <a:p>
          <a:endParaRPr lang="en-US"/>
        </a:p>
      </dgm:t>
    </dgm:pt>
    <dgm:pt modelId="{9530FC35-379A-400D-83E6-07EAE1AF5923}" type="pres">
      <dgm:prSet presAssocID="{D6629822-73AA-4A5B-8181-A6F1846E8A13}" presName="textNode" presStyleLbl="bgShp" presStyleIdx="0" presStyleCnt="5"/>
      <dgm:spPr/>
      <dgm:t>
        <a:bodyPr/>
        <a:lstStyle/>
        <a:p>
          <a:endParaRPr lang="en-US"/>
        </a:p>
      </dgm:t>
    </dgm:pt>
    <dgm:pt modelId="{F10FF7C0-791B-4E80-966B-A4D7B973C8EE}" type="pres">
      <dgm:prSet presAssocID="{D6629822-73AA-4A5B-8181-A6F1846E8A13}" presName="compChildNode" presStyleCnt="0"/>
      <dgm:spPr/>
      <dgm:t>
        <a:bodyPr/>
        <a:lstStyle/>
        <a:p>
          <a:endParaRPr lang="nl-BE"/>
        </a:p>
      </dgm:t>
    </dgm:pt>
    <dgm:pt modelId="{2C0D2C0B-F7BD-416C-B3DB-74BE84AD13F2}" type="pres">
      <dgm:prSet presAssocID="{D6629822-73AA-4A5B-8181-A6F1846E8A13}" presName="theInnerList" presStyleCnt="0"/>
      <dgm:spPr/>
      <dgm:t>
        <a:bodyPr/>
        <a:lstStyle/>
        <a:p>
          <a:endParaRPr lang="nl-BE"/>
        </a:p>
      </dgm:t>
    </dgm:pt>
    <dgm:pt modelId="{2F6EA646-D42F-4CC3-9E41-DA04830077C0}" type="pres">
      <dgm:prSet presAssocID="{1995BDC9-A15D-4FCD-902E-C7F8A974DBAD}" presName="childNode" presStyleLbl="node1" presStyleIdx="0" presStyleCnt="15" custLinFactNeighborX="-1803" custLinFactNeighborY="25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CBDF52-7915-448B-8405-8FDC483E06CC}" type="pres">
      <dgm:prSet presAssocID="{1995BDC9-A15D-4FCD-902E-C7F8A974DBAD}" presName="aSpace2" presStyleCnt="0"/>
      <dgm:spPr/>
      <dgm:t>
        <a:bodyPr/>
        <a:lstStyle/>
        <a:p>
          <a:endParaRPr lang="nl-BE"/>
        </a:p>
      </dgm:t>
    </dgm:pt>
    <dgm:pt modelId="{E5608BCA-7496-44A2-9B90-E08D5C92CC6E}" type="pres">
      <dgm:prSet presAssocID="{D54E76CD-2065-4FC3-810F-99B5C36598E8}" presName="childNode" presStyleLbl="node1" presStyleIdx="1" presStyleCnt="15" custLinFactNeighborX="-1803" custLinFactNeighborY="38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19104-35ED-47ED-8B03-C31D24A54D93}" type="pres">
      <dgm:prSet presAssocID="{D54E76CD-2065-4FC3-810F-99B5C36598E8}" presName="aSpace2" presStyleCnt="0"/>
      <dgm:spPr/>
      <dgm:t>
        <a:bodyPr/>
        <a:lstStyle/>
        <a:p>
          <a:endParaRPr lang="nl-BE"/>
        </a:p>
      </dgm:t>
    </dgm:pt>
    <dgm:pt modelId="{45B962BE-ED9A-4B7A-B5FC-B2C859499225}" type="pres">
      <dgm:prSet presAssocID="{42714243-D199-4A8E-95BB-2495E3966304}" presName="childNode" presStyleLbl="node1" presStyleIdx="2" presStyleCnt="15" custLinFactNeighborX="-1803" custLinFactNeighborY="52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ED908-CA6A-451E-A31D-33CC983CA86D}" type="pres">
      <dgm:prSet presAssocID="{D6629822-73AA-4A5B-8181-A6F1846E8A13}" presName="aSpace" presStyleCnt="0"/>
      <dgm:spPr/>
      <dgm:t>
        <a:bodyPr/>
        <a:lstStyle/>
        <a:p>
          <a:endParaRPr lang="nl-BE"/>
        </a:p>
      </dgm:t>
    </dgm:pt>
    <dgm:pt modelId="{94D1D01B-F9CF-4B18-A1C3-974304D04064}" type="pres">
      <dgm:prSet presAssocID="{02D254EF-84E9-47A6-BD29-1AA88445DACB}" presName="compNode" presStyleCnt="0"/>
      <dgm:spPr/>
      <dgm:t>
        <a:bodyPr/>
        <a:lstStyle/>
        <a:p>
          <a:endParaRPr lang="nl-BE"/>
        </a:p>
      </dgm:t>
    </dgm:pt>
    <dgm:pt modelId="{B4E1901E-4388-46DA-B0F3-DD07AA585924}" type="pres">
      <dgm:prSet presAssocID="{02D254EF-84E9-47A6-BD29-1AA88445DACB}" presName="aNode" presStyleLbl="bgShp" presStyleIdx="1" presStyleCnt="5"/>
      <dgm:spPr/>
      <dgm:t>
        <a:bodyPr/>
        <a:lstStyle/>
        <a:p>
          <a:endParaRPr lang="en-US"/>
        </a:p>
      </dgm:t>
    </dgm:pt>
    <dgm:pt modelId="{DD2FF380-2DE7-44CD-8A13-9D886F6C2D06}" type="pres">
      <dgm:prSet presAssocID="{02D254EF-84E9-47A6-BD29-1AA88445DACB}" presName="textNode" presStyleLbl="bgShp" presStyleIdx="1" presStyleCnt="5"/>
      <dgm:spPr/>
      <dgm:t>
        <a:bodyPr/>
        <a:lstStyle/>
        <a:p>
          <a:endParaRPr lang="en-US"/>
        </a:p>
      </dgm:t>
    </dgm:pt>
    <dgm:pt modelId="{0FDAC3AC-41BC-4787-819D-D5338DB8BB16}" type="pres">
      <dgm:prSet presAssocID="{02D254EF-84E9-47A6-BD29-1AA88445DACB}" presName="compChildNode" presStyleCnt="0"/>
      <dgm:spPr/>
      <dgm:t>
        <a:bodyPr/>
        <a:lstStyle/>
        <a:p>
          <a:endParaRPr lang="nl-BE"/>
        </a:p>
      </dgm:t>
    </dgm:pt>
    <dgm:pt modelId="{EE636077-BB2C-4728-B865-43AD833D32D9}" type="pres">
      <dgm:prSet presAssocID="{02D254EF-84E9-47A6-BD29-1AA88445DACB}" presName="theInnerList" presStyleCnt="0"/>
      <dgm:spPr/>
      <dgm:t>
        <a:bodyPr/>
        <a:lstStyle/>
        <a:p>
          <a:endParaRPr lang="nl-BE"/>
        </a:p>
      </dgm:t>
    </dgm:pt>
    <dgm:pt modelId="{87A43B3F-6E37-4EB9-A1FB-2D5F5A928E31}" type="pres">
      <dgm:prSet presAssocID="{2928B81E-223B-4579-8E6E-CAD564776D8A}" presName="childNode" presStyleLbl="node1" presStyleIdx="3" presStyleCnt="15" custLinFactNeighborX="259" custLinFactNeighborY="251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24A19-EFFE-4729-8BD5-E71DDED99E9A}" type="pres">
      <dgm:prSet presAssocID="{2928B81E-223B-4579-8E6E-CAD564776D8A}" presName="aSpace2" presStyleCnt="0"/>
      <dgm:spPr/>
      <dgm:t>
        <a:bodyPr/>
        <a:lstStyle/>
        <a:p>
          <a:endParaRPr lang="nl-BE"/>
        </a:p>
      </dgm:t>
    </dgm:pt>
    <dgm:pt modelId="{D1BA618E-CBA9-4EDB-ABCB-6AA9BA46672C}" type="pres">
      <dgm:prSet presAssocID="{C578C38D-657C-414A-9CCC-580673FAB97A}" presName="childNode" presStyleLbl="node1" presStyleIdx="4" presStyleCnt="15" custLinFactNeighborX="1992" custLinFactNeighborY="38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C95699-106B-42E0-AD5A-9489AA4C3324}" type="pres">
      <dgm:prSet presAssocID="{C578C38D-657C-414A-9CCC-580673FAB97A}" presName="aSpace2" presStyleCnt="0"/>
      <dgm:spPr/>
      <dgm:t>
        <a:bodyPr/>
        <a:lstStyle/>
        <a:p>
          <a:endParaRPr lang="nl-BE"/>
        </a:p>
      </dgm:t>
    </dgm:pt>
    <dgm:pt modelId="{73EA7B5B-7389-49A2-81E9-D4ED2CEA1AD0}" type="pres">
      <dgm:prSet presAssocID="{EBFEF40E-6025-45D0-A76F-6F116F1E4E30}" presName="childNode" presStyleLbl="node1" presStyleIdx="5" presStyleCnt="15" custLinFactNeighborX="1474" custLinFactNeighborY="52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5B3F2A-B918-429C-86FD-07B61DCA9422}" type="pres">
      <dgm:prSet presAssocID="{02D254EF-84E9-47A6-BD29-1AA88445DACB}" presName="aSpace" presStyleCnt="0"/>
      <dgm:spPr/>
      <dgm:t>
        <a:bodyPr/>
        <a:lstStyle/>
        <a:p>
          <a:endParaRPr lang="nl-BE"/>
        </a:p>
      </dgm:t>
    </dgm:pt>
    <dgm:pt modelId="{260AC5AC-08E3-4599-B75F-163E77E722C3}" type="pres">
      <dgm:prSet presAssocID="{68F9465D-49CD-4F39-9AC2-5E7B7A9F5550}" presName="compNode" presStyleCnt="0"/>
      <dgm:spPr/>
      <dgm:t>
        <a:bodyPr/>
        <a:lstStyle/>
        <a:p>
          <a:endParaRPr lang="nl-BE"/>
        </a:p>
      </dgm:t>
    </dgm:pt>
    <dgm:pt modelId="{10001C05-6E0E-48FE-83E9-F5CBDE93F88A}" type="pres">
      <dgm:prSet presAssocID="{68F9465D-49CD-4F39-9AC2-5E7B7A9F5550}" presName="aNode" presStyleLbl="bgShp" presStyleIdx="2" presStyleCnt="5"/>
      <dgm:spPr/>
      <dgm:t>
        <a:bodyPr/>
        <a:lstStyle/>
        <a:p>
          <a:endParaRPr lang="en-US"/>
        </a:p>
      </dgm:t>
    </dgm:pt>
    <dgm:pt modelId="{B2A5E456-F342-4795-8BA2-0BC343C8B605}" type="pres">
      <dgm:prSet presAssocID="{68F9465D-49CD-4F39-9AC2-5E7B7A9F5550}" presName="textNode" presStyleLbl="bgShp" presStyleIdx="2" presStyleCnt="5"/>
      <dgm:spPr/>
      <dgm:t>
        <a:bodyPr/>
        <a:lstStyle/>
        <a:p>
          <a:endParaRPr lang="en-US"/>
        </a:p>
      </dgm:t>
    </dgm:pt>
    <dgm:pt modelId="{E82C6EAB-72AD-4E3B-B26C-E27332D72472}" type="pres">
      <dgm:prSet presAssocID="{68F9465D-49CD-4F39-9AC2-5E7B7A9F5550}" presName="compChildNode" presStyleCnt="0"/>
      <dgm:spPr/>
      <dgm:t>
        <a:bodyPr/>
        <a:lstStyle/>
        <a:p>
          <a:endParaRPr lang="nl-BE"/>
        </a:p>
      </dgm:t>
    </dgm:pt>
    <dgm:pt modelId="{F7F4BBD6-78F5-4E51-A80F-3DDE54F7D614}" type="pres">
      <dgm:prSet presAssocID="{68F9465D-49CD-4F39-9AC2-5E7B7A9F5550}" presName="theInnerList" presStyleCnt="0"/>
      <dgm:spPr/>
      <dgm:t>
        <a:bodyPr/>
        <a:lstStyle/>
        <a:p>
          <a:endParaRPr lang="nl-BE"/>
        </a:p>
      </dgm:t>
    </dgm:pt>
    <dgm:pt modelId="{881C6D9F-88BC-408E-87B1-4BAA4D5F4EE4}" type="pres">
      <dgm:prSet presAssocID="{CFBD8380-AD3B-4B71-8F11-645B895B2568}" presName="childNode" presStyleLbl="node1" presStyleIdx="6" presStyleCnt="15" custLinFactNeighborX="259" custLinFactNeighborY="251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9D0768-8265-4013-8E65-1F628CB6C5F1}" type="pres">
      <dgm:prSet presAssocID="{CFBD8380-AD3B-4B71-8F11-645B895B2568}" presName="aSpace2" presStyleCnt="0"/>
      <dgm:spPr/>
      <dgm:t>
        <a:bodyPr/>
        <a:lstStyle/>
        <a:p>
          <a:endParaRPr lang="nl-BE"/>
        </a:p>
      </dgm:t>
    </dgm:pt>
    <dgm:pt modelId="{98C3DA84-A628-4484-B405-C2FB714BFFA9}" type="pres">
      <dgm:prSet presAssocID="{A42B6A26-8E8F-4D1D-BEEF-A3C016D1C540}" presName="childNode" presStyleLbl="node1" presStyleIdx="7" presStyleCnt="15" custLinFactNeighborY="249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D7F55-6053-4071-9FA9-F5F2429131C3}" type="pres">
      <dgm:prSet presAssocID="{A42B6A26-8E8F-4D1D-BEEF-A3C016D1C540}" presName="aSpace2" presStyleCnt="0"/>
      <dgm:spPr/>
      <dgm:t>
        <a:bodyPr/>
        <a:lstStyle/>
        <a:p>
          <a:endParaRPr lang="nl-BE"/>
        </a:p>
      </dgm:t>
    </dgm:pt>
    <dgm:pt modelId="{F6ED4244-37D3-44D9-90A8-08538EC5F677}" type="pres">
      <dgm:prSet presAssocID="{313422EF-382F-4D6E-89FE-F8D656E3FD20}" presName="childNode" presStyleLbl="node1" presStyleIdx="8" presStyleCnt="15" custLinFactNeighborY="38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4BCC7-28D2-4971-8236-6C60E60518D8}" type="pres">
      <dgm:prSet presAssocID="{68F9465D-49CD-4F39-9AC2-5E7B7A9F5550}" presName="aSpace" presStyleCnt="0"/>
      <dgm:spPr/>
      <dgm:t>
        <a:bodyPr/>
        <a:lstStyle/>
        <a:p>
          <a:endParaRPr lang="nl-BE"/>
        </a:p>
      </dgm:t>
    </dgm:pt>
    <dgm:pt modelId="{BBBEE0EA-F0E7-43D2-B830-30C087C4EDC8}" type="pres">
      <dgm:prSet presAssocID="{5D7C5804-E244-4A19-9052-E931B0124AD3}" presName="compNode" presStyleCnt="0"/>
      <dgm:spPr/>
      <dgm:t>
        <a:bodyPr/>
        <a:lstStyle/>
        <a:p>
          <a:endParaRPr lang="nl-BE"/>
        </a:p>
      </dgm:t>
    </dgm:pt>
    <dgm:pt modelId="{76EF141D-363C-4162-B281-F4F216E458EB}" type="pres">
      <dgm:prSet presAssocID="{5D7C5804-E244-4A19-9052-E931B0124AD3}" presName="aNode" presStyleLbl="bgShp" presStyleIdx="3" presStyleCnt="5"/>
      <dgm:spPr/>
      <dgm:t>
        <a:bodyPr/>
        <a:lstStyle/>
        <a:p>
          <a:endParaRPr lang="en-US"/>
        </a:p>
      </dgm:t>
    </dgm:pt>
    <dgm:pt modelId="{24F8FB36-17B1-40C5-B80C-69D20B73C8BF}" type="pres">
      <dgm:prSet presAssocID="{5D7C5804-E244-4A19-9052-E931B0124AD3}" presName="textNode" presStyleLbl="bgShp" presStyleIdx="3" presStyleCnt="5"/>
      <dgm:spPr/>
      <dgm:t>
        <a:bodyPr/>
        <a:lstStyle/>
        <a:p>
          <a:endParaRPr lang="en-US"/>
        </a:p>
      </dgm:t>
    </dgm:pt>
    <dgm:pt modelId="{0EA8EC5C-64AF-4FDC-A24F-0209ACF8A010}" type="pres">
      <dgm:prSet presAssocID="{5D7C5804-E244-4A19-9052-E931B0124AD3}" presName="compChildNode" presStyleCnt="0"/>
      <dgm:spPr/>
      <dgm:t>
        <a:bodyPr/>
        <a:lstStyle/>
        <a:p>
          <a:endParaRPr lang="nl-BE"/>
        </a:p>
      </dgm:t>
    </dgm:pt>
    <dgm:pt modelId="{6CAF7179-9FED-4918-9D3C-8CE18C7C69B4}" type="pres">
      <dgm:prSet presAssocID="{5D7C5804-E244-4A19-9052-E931B0124AD3}" presName="theInnerList" presStyleCnt="0"/>
      <dgm:spPr/>
      <dgm:t>
        <a:bodyPr/>
        <a:lstStyle/>
        <a:p>
          <a:endParaRPr lang="nl-BE"/>
        </a:p>
      </dgm:t>
    </dgm:pt>
    <dgm:pt modelId="{29898EE4-BA66-4519-B48B-E4D5FB389DEE}" type="pres">
      <dgm:prSet presAssocID="{815997DC-074C-493C-8884-49536FA8A08A}" presName="child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09FEE-65FE-415D-A32C-313150F9F84D}" type="pres">
      <dgm:prSet presAssocID="{815997DC-074C-493C-8884-49536FA8A08A}" presName="aSpace2" presStyleCnt="0"/>
      <dgm:spPr/>
      <dgm:t>
        <a:bodyPr/>
        <a:lstStyle/>
        <a:p>
          <a:endParaRPr lang="nl-BE"/>
        </a:p>
      </dgm:t>
    </dgm:pt>
    <dgm:pt modelId="{E3566D88-834D-4CDA-9726-EFBC3DD824FF}" type="pres">
      <dgm:prSet presAssocID="{4B92BCE1-4F4A-4050-A674-43A381880D2E}" presName="child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158573-16A0-4B7E-986A-A7C379EAAF24}" type="pres">
      <dgm:prSet presAssocID="{4B92BCE1-4F4A-4050-A674-43A381880D2E}" presName="aSpace2" presStyleCnt="0"/>
      <dgm:spPr/>
      <dgm:t>
        <a:bodyPr/>
        <a:lstStyle/>
        <a:p>
          <a:endParaRPr lang="nl-BE"/>
        </a:p>
      </dgm:t>
    </dgm:pt>
    <dgm:pt modelId="{C7325857-56EF-49B8-B45E-55D07FD01156}" type="pres">
      <dgm:prSet presAssocID="{EAEAFBBA-5832-4E15-9623-63E75CA9E524}" presName="childNode" presStyleLbl="node1" presStyleIdx="11" presStyleCnt="15" custLinFactNeighborY="38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4DCC03-9F21-4FAD-B85A-7A3A405D6DFA}" type="pres">
      <dgm:prSet presAssocID="{5D7C5804-E244-4A19-9052-E931B0124AD3}" presName="aSpace" presStyleCnt="0"/>
      <dgm:spPr/>
      <dgm:t>
        <a:bodyPr/>
        <a:lstStyle/>
        <a:p>
          <a:endParaRPr lang="nl-BE"/>
        </a:p>
      </dgm:t>
    </dgm:pt>
    <dgm:pt modelId="{6159E18C-F091-4EDB-A7E7-131353F40C1F}" type="pres">
      <dgm:prSet presAssocID="{DABB32A7-8916-48A0-AD7F-3B01CD2B2730}" presName="compNode" presStyleCnt="0"/>
      <dgm:spPr/>
      <dgm:t>
        <a:bodyPr/>
        <a:lstStyle/>
        <a:p>
          <a:endParaRPr lang="nl-BE"/>
        </a:p>
      </dgm:t>
    </dgm:pt>
    <dgm:pt modelId="{91DF5AD6-7C72-450D-AAC2-2B42F656C4F0}" type="pres">
      <dgm:prSet presAssocID="{DABB32A7-8916-48A0-AD7F-3B01CD2B2730}" presName="aNode" presStyleLbl="bgShp" presStyleIdx="4" presStyleCnt="5"/>
      <dgm:spPr/>
      <dgm:t>
        <a:bodyPr/>
        <a:lstStyle/>
        <a:p>
          <a:endParaRPr lang="en-US"/>
        </a:p>
      </dgm:t>
    </dgm:pt>
    <dgm:pt modelId="{381B8F53-9069-4FFB-88FC-E809DD2232B7}" type="pres">
      <dgm:prSet presAssocID="{DABB32A7-8916-48A0-AD7F-3B01CD2B2730}" presName="textNode" presStyleLbl="bgShp" presStyleIdx="4" presStyleCnt="5"/>
      <dgm:spPr/>
      <dgm:t>
        <a:bodyPr/>
        <a:lstStyle/>
        <a:p>
          <a:endParaRPr lang="en-US"/>
        </a:p>
      </dgm:t>
    </dgm:pt>
    <dgm:pt modelId="{196A8045-F5D0-454E-B5DD-1F4989D7F86F}" type="pres">
      <dgm:prSet presAssocID="{DABB32A7-8916-48A0-AD7F-3B01CD2B2730}" presName="compChildNode" presStyleCnt="0"/>
      <dgm:spPr/>
      <dgm:t>
        <a:bodyPr/>
        <a:lstStyle/>
        <a:p>
          <a:endParaRPr lang="nl-BE"/>
        </a:p>
      </dgm:t>
    </dgm:pt>
    <dgm:pt modelId="{13E39411-1CCA-4876-88B9-E0AFE82F5AA0}" type="pres">
      <dgm:prSet presAssocID="{DABB32A7-8916-48A0-AD7F-3B01CD2B2730}" presName="theInnerList" presStyleCnt="0"/>
      <dgm:spPr/>
      <dgm:t>
        <a:bodyPr/>
        <a:lstStyle/>
        <a:p>
          <a:endParaRPr lang="nl-BE"/>
        </a:p>
      </dgm:t>
    </dgm:pt>
    <dgm:pt modelId="{D19585E8-1920-4F12-9E61-3B3227610939}" type="pres">
      <dgm:prSet presAssocID="{9B5F7AF1-EA87-4128-90AF-21B7B47F2D22}" presName="childNode" presStyleLbl="node1" presStyleIdx="12" presStyleCnt="15" custLinFactY="100000" custLinFactNeighborX="1803" custLinFactNeighborY="1249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5B4569-619E-4EEF-AF16-23185AD8E4E7}" type="pres">
      <dgm:prSet presAssocID="{9B5F7AF1-EA87-4128-90AF-21B7B47F2D22}" presName="aSpace2" presStyleCnt="0"/>
      <dgm:spPr/>
      <dgm:t>
        <a:bodyPr/>
        <a:lstStyle/>
        <a:p>
          <a:endParaRPr lang="nl-BE"/>
        </a:p>
      </dgm:t>
    </dgm:pt>
    <dgm:pt modelId="{59253F5E-6D26-4719-9314-8252C3A4CE7A}" type="pres">
      <dgm:prSet presAssocID="{7C202C3B-8110-4E52-AEF4-2C5C940FAD78}" presName="childNode" presStyleLbl="node1" presStyleIdx="13" presStyleCnt="15" custLinFactY="-100000" custLinFactNeighborX="2321" custLinFactNeighborY="-138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29356-C6B2-4D08-B14C-41A7B29E11B4}" type="pres">
      <dgm:prSet presAssocID="{7C202C3B-8110-4E52-AEF4-2C5C940FAD78}" presName="aSpace2" presStyleCnt="0"/>
      <dgm:spPr/>
      <dgm:t>
        <a:bodyPr/>
        <a:lstStyle/>
        <a:p>
          <a:endParaRPr lang="nl-BE"/>
        </a:p>
      </dgm:t>
    </dgm:pt>
    <dgm:pt modelId="{1A603709-DF15-45A3-8DD0-AF75CCC9BFAB}" type="pres">
      <dgm:prSet presAssocID="{6EB2BA76-FC5E-4527-ACEB-B674532E6642}" presName="childNode" presStyleLbl="node1" presStyleIdx="14" presStyleCnt="15" custLinFactNeighborY="38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29A5B1-1F61-4149-A6E3-5D712F58E4D1}" type="presOf" srcId="{4B92BCE1-4F4A-4050-A674-43A381880D2E}" destId="{E3566D88-834D-4CDA-9726-EFBC3DD824FF}" srcOrd="0" destOrd="0" presId="urn:microsoft.com/office/officeart/2005/8/layout/lProcess2"/>
    <dgm:cxn modelId="{F7BE62E8-5DE3-4721-A67D-EB68D3E4F7F0}" type="presOf" srcId="{68F9465D-49CD-4F39-9AC2-5E7B7A9F5550}" destId="{B2A5E456-F342-4795-8BA2-0BC343C8B605}" srcOrd="1" destOrd="0" presId="urn:microsoft.com/office/officeart/2005/8/layout/lProcess2"/>
    <dgm:cxn modelId="{BEA86965-A661-4C9E-AC0C-85A8EE0C5760}" srcId="{D6629822-73AA-4A5B-8181-A6F1846E8A13}" destId="{1995BDC9-A15D-4FCD-902E-C7F8A974DBAD}" srcOrd="0" destOrd="0" parTransId="{A4CC9336-5812-4C13-9F1C-7CB9D9A51CCC}" sibTransId="{8E474453-F69D-4EB5-A80E-59C6A6A2BBB6}"/>
    <dgm:cxn modelId="{AD11F760-F152-4317-97D0-27140B28EE44}" type="presOf" srcId="{DABB32A7-8916-48A0-AD7F-3B01CD2B2730}" destId="{91DF5AD6-7C72-450D-AAC2-2B42F656C4F0}" srcOrd="0" destOrd="0" presId="urn:microsoft.com/office/officeart/2005/8/layout/lProcess2"/>
    <dgm:cxn modelId="{FD878917-4C1D-4A7A-8FE0-45DE4C65A092}" type="presOf" srcId="{7C202C3B-8110-4E52-AEF4-2C5C940FAD78}" destId="{59253F5E-6D26-4719-9314-8252C3A4CE7A}" srcOrd="0" destOrd="0" presId="urn:microsoft.com/office/officeart/2005/8/layout/lProcess2"/>
    <dgm:cxn modelId="{44FF1871-2FCA-4D0B-A006-B51C7C2478A1}" srcId="{02D254EF-84E9-47A6-BD29-1AA88445DACB}" destId="{C578C38D-657C-414A-9CCC-580673FAB97A}" srcOrd="1" destOrd="0" parTransId="{E32DA368-F3EF-4121-99A1-B497D4540A59}" sibTransId="{AEACFA5E-3AE3-48C6-8672-3DD23283A999}"/>
    <dgm:cxn modelId="{0E2EC526-1D80-4EF4-ADC3-65C42D5AB84A}" srcId="{DABB32A7-8916-48A0-AD7F-3B01CD2B2730}" destId="{6EB2BA76-FC5E-4527-ACEB-B674532E6642}" srcOrd="2" destOrd="0" parTransId="{B91C17B1-E963-44E6-B737-8A19CD93DC32}" sibTransId="{5A89115D-5764-490F-ADDC-12827FB4AAF4}"/>
    <dgm:cxn modelId="{5B06DD27-C82F-4F89-A450-731425B42DDE}" type="presOf" srcId="{2928B81E-223B-4579-8E6E-CAD564776D8A}" destId="{87A43B3F-6E37-4EB9-A1FB-2D5F5A928E31}" srcOrd="0" destOrd="0" presId="urn:microsoft.com/office/officeart/2005/8/layout/lProcess2"/>
    <dgm:cxn modelId="{62C52998-4799-4DFF-876A-3694220DDAC0}" srcId="{008180E4-8E71-46A5-9587-BC92FCD367F3}" destId="{D6629822-73AA-4A5B-8181-A6F1846E8A13}" srcOrd="0" destOrd="0" parTransId="{93FFE718-6243-4BB8-98F8-FA438EF2A423}" sibTransId="{CF273617-C591-4847-8787-07D707B43EA4}"/>
    <dgm:cxn modelId="{1D4489E5-856A-41F7-A9F1-9578501CCB4F}" type="presOf" srcId="{68F9465D-49CD-4F39-9AC2-5E7B7A9F5550}" destId="{10001C05-6E0E-48FE-83E9-F5CBDE93F88A}" srcOrd="0" destOrd="0" presId="urn:microsoft.com/office/officeart/2005/8/layout/lProcess2"/>
    <dgm:cxn modelId="{E45A399D-B351-40E4-A9A7-AA3609030A00}" type="presOf" srcId="{1995BDC9-A15D-4FCD-902E-C7F8A974DBAD}" destId="{2F6EA646-D42F-4CC3-9E41-DA04830077C0}" srcOrd="0" destOrd="0" presId="urn:microsoft.com/office/officeart/2005/8/layout/lProcess2"/>
    <dgm:cxn modelId="{7409369D-75A5-4B07-856A-963B410F10E9}" type="presOf" srcId="{C578C38D-657C-414A-9CCC-580673FAB97A}" destId="{D1BA618E-CBA9-4EDB-ABCB-6AA9BA46672C}" srcOrd="0" destOrd="0" presId="urn:microsoft.com/office/officeart/2005/8/layout/lProcess2"/>
    <dgm:cxn modelId="{76006D4A-820E-4E69-A08A-CBD96F7133DA}" srcId="{008180E4-8E71-46A5-9587-BC92FCD367F3}" destId="{DABB32A7-8916-48A0-AD7F-3B01CD2B2730}" srcOrd="4" destOrd="0" parTransId="{FEF33A4E-53B8-4EDB-BC67-7C6E3EB63D97}" sibTransId="{84A88066-1A07-45A9-9A4D-EBF49E75C533}"/>
    <dgm:cxn modelId="{19334FBD-CBE9-4821-ABE6-6C67D788BC0A}" srcId="{5D7C5804-E244-4A19-9052-E931B0124AD3}" destId="{EAEAFBBA-5832-4E15-9623-63E75CA9E524}" srcOrd="2" destOrd="0" parTransId="{6553792B-7384-4931-AD52-D8C5FC2558CB}" sibTransId="{F2F70E4A-BB51-4AD9-8DBD-9A87AA4B6B40}"/>
    <dgm:cxn modelId="{84D05ADD-DA5F-437E-B16A-987CE1BC55E9}" srcId="{008180E4-8E71-46A5-9587-BC92FCD367F3}" destId="{02D254EF-84E9-47A6-BD29-1AA88445DACB}" srcOrd="1" destOrd="0" parTransId="{A12FEB7E-D94D-4166-A05A-38157847E31F}" sibTransId="{2E339CF0-6368-4DC7-A497-EBB7C99B1EF0}"/>
    <dgm:cxn modelId="{959314A3-4B07-4C5A-8983-7CF201D44D67}" srcId="{DABB32A7-8916-48A0-AD7F-3B01CD2B2730}" destId="{7C202C3B-8110-4E52-AEF4-2C5C940FAD78}" srcOrd="1" destOrd="0" parTransId="{C22E105A-4F0F-4AD2-83AB-89A2EF041B85}" sibTransId="{D8AADBE9-7561-4935-9627-E0DE9248B6F0}"/>
    <dgm:cxn modelId="{052EECB7-3744-496D-8718-400B2C47B157}" type="presOf" srcId="{815997DC-074C-493C-8884-49536FA8A08A}" destId="{29898EE4-BA66-4519-B48B-E4D5FB389DEE}" srcOrd="0" destOrd="0" presId="urn:microsoft.com/office/officeart/2005/8/layout/lProcess2"/>
    <dgm:cxn modelId="{262E1FEE-95D6-4F81-8A9C-1B1DE52E7DFE}" type="presOf" srcId="{5D7C5804-E244-4A19-9052-E931B0124AD3}" destId="{76EF141D-363C-4162-B281-F4F216E458EB}" srcOrd="0" destOrd="0" presId="urn:microsoft.com/office/officeart/2005/8/layout/lProcess2"/>
    <dgm:cxn modelId="{8977AD10-D66F-4833-88D6-D810EFCB2F42}" type="presOf" srcId="{313422EF-382F-4D6E-89FE-F8D656E3FD20}" destId="{F6ED4244-37D3-44D9-90A8-08538EC5F677}" srcOrd="0" destOrd="0" presId="urn:microsoft.com/office/officeart/2005/8/layout/lProcess2"/>
    <dgm:cxn modelId="{5A835DD6-70E3-46F3-AC62-9BEDE8375624}" type="presOf" srcId="{5D7C5804-E244-4A19-9052-E931B0124AD3}" destId="{24F8FB36-17B1-40C5-B80C-69D20B73C8BF}" srcOrd="1" destOrd="0" presId="urn:microsoft.com/office/officeart/2005/8/layout/lProcess2"/>
    <dgm:cxn modelId="{A9EE4B29-4270-4126-B1F2-53B7EE3C35E3}" type="presOf" srcId="{CFBD8380-AD3B-4B71-8F11-645B895B2568}" destId="{881C6D9F-88BC-408E-87B1-4BAA4D5F4EE4}" srcOrd="0" destOrd="0" presId="urn:microsoft.com/office/officeart/2005/8/layout/lProcess2"/>
    <dgm:cxn modelId="{D7FCB3F2-FD53-406B-A239-F6F2DB7F97C9}" type="presOf" srcId="{6EB2BA76-FC5E-4527-ACEB-B674532E6642}" destId="{1A603709-DF15-45A3-8DD0-AF75CCC9BFAB}" srcOrd="0" destOrd="0" presId="urn:microsoft.com/office/officeart/2005/8/layout/lProcess2"/>
    <dgm:cxn modelId="{38E1BE32-821F-4C41-989F-629E77CA261D}" type="presOf" srcId="{D54E76CD-2065-4FC3-810F-99B5C36598E8}" destId="{E5608BCA-7496-44A2-9B90-E08D5C92CC6E}" srcOrd="0" destOrd="0" presId="urn:microsoft.com/office/officeart/2005/8/layout/lProcess2"/>
    <dgm:cxn modelId="{0F905960-1BC0-4BFD-AB93-38BA8E7E2C81}" srcId="{02D254EF-84E9-47A6-BD29-1AA88445DACB}" destId="{2928B81E-223B-4579-8E6E-CAD564776D8A}" srcOrd="0" destOrd="0" parTransId="{139C2A74-87EC-4B2D-987F-1689967A9194}" sibTransId="{B4803E3D-3B1C-4D11-BCAD-1CCA73987200}"/>
    <dgm:cxn modelId="{926DF524-05D5-4D51-8FBA-E1CEAEC76BDD}" srcId="{68F9465D-49CD-4F39-9AC2-5E7B7A9F5550}" destId="{A42B6A26-8E8F-4D1D-BEEF-A3C016D1C540}" srcOrd="1" destOrd="0" parTransId="{3E3EE117-B28A-4DA4-A5D3-CC83F93E8830}" sibTransId="{735D67EA-FC96-4C12-BEA3-ABD68EBC7693}"/>
    <dgm:cxn modelId="{80FA389C-1045-4FC9-AB29-B45AE8437FA7}" srcId="{5D7C5804-E244-4A19-9052-E931B0124AD3}" destId="{4B92BCE1-4F4A-4050-A674-43A381880D2E}" srcOrd="1" destOrd="0" parTransId="{AC6825CC-983D-4966-AB60-E3C8C2A26FD6}" sibTransId="{C9253404-ADBF-4D6E-AB9E-4FEE25975380}"/>
    <dgm:cxn modelId="{12B188C6-7A75-45FD-8F0A-53350795B01C}" srcId="{5D7C5804-E244-4A19-9052-E931B0124AD3}" destId="{815997DC-074C-493C-8884-49536FA8A08A}" srcOrd="0" destOrd="0" parTransId="{54973F77-C297-4509-A29B-CC23FA71ABFE}" sibTransId="{5C484D90-CC4F-4858-8AFF-7A2B03F6D94F}"/>
    <dgm:cxn modelId="{D2285999-7EC0-4191-A4EA-B65E41811881}" type="presOf" srcId="{42714243-D199-4A8E-95BB-2495E3966304}" destId="{45B962BE-ED9A-4B7A-B5FC-B2C859499225}" srcOrd="0" destOrd="0" presId="urn:microsoft.com/office/officeart/2005/8/layout/lProcess2"/>
    <dgm:cxn modelId="{1605DCC1-512A-4ADF-876C-88028F74B40B}" type="presOf" srcId="{D6629822-73AA-4A5B-8181-A6F1846E8A13}" destId="{C2541678-02BA-4CFB-A083-0B10978E363F}" srcOrd="0" destOrd="0" presId="urn:microsoft.com/office/officeart/2005/8/layout/lProcess2"/>
    <dgm:cxn modelId="{CF40AFFD-2D64-4AF9-9272-5ACFF7A06704}" type="presOf" srcId="{DABB32A7-8916-48A0-AD7F-3B01CD2B2730}" destId="{381B8F53-9069-4FFB-88FC-E809DD2232B7}" srcOrd="1" destOrd="0" presId="urn:microsoft.com/office/officeart/2005/8/layout/lProcess2"/>
    <dgm:cxn modelId="{DFCC5509-B97B-45E1-8164-BB94C4705C29}" type="presOf" srcId="{A42B6A26-8E8F-4D1D-BEEF-A3C016D1C540}" destId="{98C3DA84-A628-4484-B405-C2FB714BFFA9}" srcOrd="0" destOrd="0" presId="urn:microsoft.com/office/officeart/2005/8/layout/lProcess2"/>
    <dgm:cxn modelId="{62B8252B-7747-4065-B2AB-657695C5CED9}" type="presOf" srcId="{D6629822-73AA-4A5B-8181-A6F1846E8A13}" destId="{9530FC35-379A-400D-83E6-07EAE1AF5923}" srcOrd="1" destOrd="0" presId="urn:microsoft.com/office/officeart/2005/8/layout/lProcess2"/>
    <dgm:cxn modelId="{B7A89A03-93BE-425F-AF39-80FE9E387B1E}" type="presOf" srcId="{02D254EF-84E9-47A6-BD29-1AA88445DACB}" destId="{B4E1901E-4388-46DA-B0F3-DD07AA585924}" srcOrd="0" destOrd="0" presId="urn:microsoft.com/office/officeart/2005/8/layout/lProcess2"/>
    <dgm:cxn modelId="{64042AD3-8ED2-4FD2-B11D-FB42E62A5A06}" type="presOf" srcId="{EAEAFBBA-5832-4E15-9623-63E75CA9E524}" destId="{C7325857-56EF-49B8-B45E-55D07FD01156}" srcOrd="0" destOrd="0" presId="urn:microsoft.com/office/officeart/2005/8/layout/lProcess2"/>
    <dgm:cxn modelId="{E0F76456-654B-4DFD-8463-BFD904E7D011}" type="presOf" srcId="{02D254EF-84E9-47A6-BD29-1AA88445DACB}" destId="{DD2FF380-2DE7-44CD-8A13-9D886F6C2D06}" srcOrd="1" destOrd="0" presId="urn:microsoft.com/office/officeart/2005/8/layout/lProcess2"/>
    <dgm:cxn modelId="{AFA34428-D8F7-443C-86CA-0FE85FE9C017}" type="presOf" srcId="{EBFEF40E-6025-45D0-A76F-6F116F1E4E30}" destId="{73EA7B5B-7389-49A2-81E9-D4ED2CEA1AD0}" srcOrd="0" destOrd="0" presId="urn:microsoft.com/office/officeart/2005/8/layout/lProcess2"/>
    <dgm:cxn modelId="{034117F7-7FBB-4D3A-96DA-4AD6CCAEEEEA}" srcId="{008180E4-8E71-46A5-9587-BC92FCD367F3}" destId="{5D7C5804-E244-4A19-9052-E931B0124AD3}" srcOrd="3" destOrd="0" parTransId="{AB0C9B8B-BB16-41D4-BB22-7B4627C0FAD4}" sibTransId="{75300C21-C38C-42AC-8500-4CDC44A034D2}"/>
    <dgm:cxn modelId="{F34A270E-7DE9-4BCE-B95B-87BE8B2220C0}" srcId="{DABB32A7-8916-48A0-AD7F-3B01CD2B2730}" destId="{9B5F7AF1-EA87-4128-90AF-21B7B47F2D22}" srcOrd="0" destOrd="0" parTransId="{2B91489C-C61E-4B1B-8B0C-5FBDBC6A68D6}" sibTransId="{CCC4F07C-C394-4B35-88AC-4B000AC4EE31}"/>
    <dgm:cxn modelId="{C9694DB6-6647-4DF3-B237-D84BABE32550}" srcId="{D6629822-73AA-4A5B-8181-A6F1846E8A13}" destId="{D54E76CD-2065-4FC3-810F-99B5C36598E8}" srcOrd="1" destOrd="0" parTransId="{609D580C-B621-4EE2-A0A1-A74E8392F0B4}" sibTransId="{A6F0EE6A-597B-4AC4-96AE-71587A1A66F2}"/>
    <dgm:cxn modelId="{B4805D64-DEFD-4E94-AB86-CDD0D52F6D0F}" srcId="{D6629822-73AA-4A5B-8181-A6F1846E8A13}" destId="{42714243-D199-4A8E-95BB-2495E3966304}" srcOrd="2" destOrd="0" parTransId="{D9A09823-EE81-46B7-88BF-DF61DE3F4928}" sibTransId="{5930B1A5-9F40-42AC-85EE-628ED1862521}"/>
    <dgm:cxn modelId="{046D5A7E-BF45-4154-94DA-073B5CF6F406}" srcId="{02D254EF-84E9-47A6-BD29-1AA88445DACB}" destId="{EBFEF40E-6025-45D0-A76F-6F116F1E4E30}" srcOrd="2" destOrd="0" parTransId="{4EB53EF9-D6CB-4532-9912-9D4ED8D3DF7C}" sibTransId="{9EFD60C5-6C67-4915-8293-2BBE81C8DA0C}"/>
    <dgm:cxn modelId="{08E94AE3-0C4B-4B70-B9FA-06E1D2BFE957}" srcId="{68F9465D-49CD-4F39-9AC2-5E7B7A9F5550}" destId="{CFBD8380-AD3B-4B71-8F11-645B895B2568}" srcOrd="0" destOrd="0" parTransId="{1771788D-C551-4C14-9F1A-E6E6AE225C75}" sibTransId="{38B7DD3E-2341-4FE8-9D6A-5EEF1697D0E4}"/>
    <dgm:cxn modelId="{CDCC9CA3-B63B-4F92-9F0B-AC5A248DC2E6}" type="presOf" srcId="{9B5F7AF1-EA87-4128-90AF-21B7B47F2D22}" destId="{D19585E8-1920-4F12-9E61-3B3227610939}" srcOrd="0" destOrd="0" presId="urn:microsoft.com/office/officeart/2005/8/layout/lProcess2"/>
    <dgm:cxn modelId="{8E55AF96-9CC0-424C-9469-74A0235990F3}" srcId="{008180E4-8E71-46A5-9587-BC92FCD367F3}" destId="{68F9465D-49CD-4F39-9AC2-5E7B7A9F5550}" srcOrd="2" destOrd="0" parTransId="{7DD6387D-1E77-486E-AD9C-C0EACF32CDA4}" sibTransId="{3141912C-83D5-4603-A6D2-376754912C2D}"/>
    <dgm:cxn modelId="{F3D42E96-22D3-4D75-BA69-C546D66741BB}" type="presOf" srcId="{008180E4-8E71-46A5-9587-BC92FCD367F3}" destId="{BB577E27-075F-44E3-9698-A0108F6A7AE6}" srcOrd="0" destOrd="0" presId="urn:microsoft.com/office/officeart/2005/8/layout/lProcess2"/>
    <dgm:cxn modelId="{996AE055-A192-48E4-BC0F-C14CBE0B885A}" srcId="{68F9465D-49CD-4F39-9AC2-5E7B7A9F5550}" destId="{313422EF-382F-4D6E-89FE-F8D656E3FD20}" srcOrd="2" destOrd="0" parTransId="{2CF370EB-9C9F-490D-917F-C081EFBA8945}" sibTransId="{B66085CE-856A-4F62-8BD1-B71768B2BE43}"/>
    <dgm:cxn modelId="{ACDDC1C8-6BC1-4273-8E77-D2D2E46A439B}" type="presParOf" srcId="{BB577E27-075F-44E3-9698-A0108F6A7AE6}" destId="{5710C53E-9D66-499D-9AAB-644950CE3F26}" srcOrd="0" destOrd="0" presId="urn:microsoft.com/office/officeart/2005/8/layout/lProcess2"/>
    <dgm:cxn modelId="{612B90CE-3F24-4576-9196-668B5A4A02C4}" type="presParOf" srcId="{5710C53E-9D66-499D-9AAB-644950CE3F26}" destId="{C2541678-02BA-4CFB-A083-0B10978E363F}" srcOrd="0" destOrd="0" presId="urn:microsoft.com/office/officeart/2005/8/layout/lProcess2"/>
    <dgm:cxn modelId="{C1EAB191-4097-4C14-9F18-3DF3F6154481}" type="presParOf" srcId="{5710C53E-9D66-499D-9AAB-644950CE3F26}" destId="{9530FC35-379A-400D-83E6-07EAE1AF5923}" srcOrd="1" destOrd="0" presId="urn:microsoft.com/office/officeart/2005/8/layout/lProcess2"/>
    <dgm:cxn modelId="{695B1801-2BDD-4CB1-8020-B3B4C9E5FEB9}" type="presParOf" srcId="{5710C53E-9D66-499D-9AAB-644950CE3F26}" destId="{F10FF7C0-791B-4E80-966B-A4D7B973C8EE}" srcOrd="2" destOrd="0" presId="urn:microsoft.com/office/officeart/2005/8/layout/lProcess2"/>
    <dgm:cxn modelId="{7045D098-A7E1-42C8-B473-821452E32BBC}" type="presParOf" srcId="{F10FF7C0-791B-4E80-966B-A4D7B973C8EE}" destId="{2C0D2C0B-F7BD-416C-B3DB-74BE84AD13F2}" srcOrd="0" destOrd="0" presId="urn:microsoft.com/office/officeart/2005/8/layout/lProcess2"/>
    <dgm:cxn modelId="{935ACD48-04F3-4877-817B-8AAC5952DEAB}" type="presParOf" srcId="{2C0D2C0B-F7BD-416C-B3DB-74BE84AD13F2}" destId="{2F6EA646-D42F-4CC3-9E41-DA04830077C0}" srcOrd="0" destOrd="0" presId="urn:microsoft.com/office/officeart/2005/8/layout/lProcess2"/>
    <dgm:cxn modelId="{6ED5F12B-E333-4912-9FD7-E29B7B2EC96F}" type="presParOf" srcId="{2C0D2C0B-F7BD-416C-B3DB-74BE84AD13F2}" destId="{B1CBDF52-7915-448B-8405-8FDC483E06CC}" srcOrd="1" destOrd="0" presId="urn:microsoft.com/office/officeart/2005/8/layout/lProcess2"/>
    <dgm:cxn modelId="{91597258-9BB7-45F4-B737-10E61EB70FD5}" type="presParOf" srcId="{2C0D2C0B-F7BD-416C-B3DB-74BE84AD13F2}" destId="{E5608BCA-7496-44A2-9B90-E08D5C92CC6E}" srcOrd="2" destOrd="0" presId="urn:microsoft.com/office/officeart/2005/8/layout/lProcess2"/>
    <dgm:cxn modelId="{96DCEDFC-E89D-40A6-B819-D19496068A39}" type="presParOf" srcId="{2C0D2C0B-F7BD-416C-B3DB-74BE84AD13F2}" destId="{D7119104-35ED-47ED-8B03-C31D24A54D93}" srcOrd="3" destOrd="0" presId="urn:microsoft.com/office/officeart/2005/8/layout/lProcess2"/>
    <dgm:cxn modelId="{18AB63ED-86EC-425B-A8E8-6999E4B90CA2}" type="presParOf" srcId="{2C0D2C0B-F7BD-416C-B3DB-74BE84AD13F2}" destId="{45B962BE-ED9A-4B7A-B5FC-B2C859499225}" srcOrd="4" destOrd="0" presId="urn:microsoft.com/office/officeart/2005/8/layout/lProcess2"/>
    <dgm:cxn modelId="{111F7D63-D9A5-4D1C-ACAF-F45573D91B59}" type="presParOf" srcId="{BB577E27-075F-44E3-9698-A0108F6A7AE6}" destId="{937ED908-CA6A-451E-A31D-33CC983CA86D}" srcOrd="1" destOrd="0" presId="urn:microsoft.com/office/officeart/2005/8/layout/lProcess2"/>
    <dgm:cxn modelId="{ED68362A-D8AF-45F5-AC24-E0EB63F1618E}" type="presParOf" srcId="{BB577E27-075F-44E3-9698-A0108F6A7AE6}" destId="{94D1D01B-F9CF-4B18-A1C3-974304D04064}" srcOrd="2" destOrd="0" presId="urn:microsoft.com/office/officeart/2005/8/layout/lProcess2"/>
    <dgm:cxn modelId="{EA093B47-DE6C-44E8-87D9-116FB99627FB}" type="presParOf" srcId="{94D1D01B-F9CF-4B18-A1C3-974304D04064}" destId="{B4E1901E-4388-46DA-B0F3-DD07AA585924}" srcOrd="0" destOrd="0" presId="urn:microsoft.com/office/officeart/2005/8/layout/lProcess2"/>
    <dgm:cxn modelId="{79271328-7EA1-455B-89F9-7B53946C1FFC}" type="presParOf" srcId="{94D1D01B-F9CF-4B18-A1C3-974304D04064}" destId="{DD2FF380-2DE7-44CD-8A13-9D886F6C2D06}" srcOrd="1" destOrd="0" presId="urn:microsoft.com/office/officeart/2005/8/layout/lProcess2"/>
    <dgm:cxn modelId="{173DF9C8-A8AD-4B01-8211-EC4C650AAEBA}" type="presParOf" srcId="{94D1D01B-F9CF-4B18-A1C3-974304D04064}" destId="{0FDAC3AC-41BC-4787-819D-D5338DB8BB16}" srcOrd="2" destOrd="0" presId="urn:microsoft.com/office/officeart/2005/8/layout/lProcess2"/>
    <dgm:cxn modelId="{F55032DC-9D60-4335-999E-FCE5B6B9B233}" type="presParOf" srcId="{0FDAC3AC-41BC-4787-819D-D5338DB8BB16}" destId="{EE636077-BB2C-4728-B865-43AD833D32D9}" srcOrd="0" destOrd="0" presId="urn:microsoft.com/office/officeart/2005/8/layout/lProcess2"/>
    <dgm:cxn modelId="{4402F284-66A3-40FB-A6B8-035DD8C78AF3}" type="presParOf" srcId="{EE636077-BB2C-4728-B865-43AD833D32D9}" destId="{87A43B3F-6E37-4EB9-A1FB-2D5F5A928E31}" srcOrd="0" destOrd="0" presId="urn:microsoft.com/office/officeart/2005/8/layout/lProcess2"/>
    <dgm:cxn modelId="{C5F1D8CE-8AC6-4F3B-9EEC-1D23CE02C55F}" type="presParOf" srcId="{EE636077-BB2C-4728-B865-43AD833D32D9}" destId="{5D024A19-EFFE-4729-8BD5-E71DDED99E9A}" srcOrd="1" destOrd="0" presId="urn:microsoft.com/office/officeart/2005/8/layout/lProcess2"/>
    <dgm:cxn modelId="{ECAFE6A1-BC8E-4E0A-864B-5512C812F11E}" type="presParOf" srcId="{EE636077-BB2C-4728-B865-43AD833D32D9}" destId="{D1BA618E-CBA9-4EDB-ABCB-6AA9BA46672C}" srcOrd="2" destOrd="0" presId="urn:microsoft.com/office/officeart/2005/8/layout/lProcess2"/>
    <dgm:cxn modelId="{2D66FBF0-0E16-4104-835C-B4B8133FE018}" type="presParOf" srcId="{EE636077-BB2C-4728-B865-43AD833D32D9}" destId="{1AC95699-106B-42E0-AD5A-9489AA4C3324}" srcOrd="3" destOrd="0" presId="urn:microsoft.com/office/officeart/2005/8/layout/lProcess2"/>
    <dgm:cxn modelId="{50D02682-FE8D-4376-B115-468B6BB1D95D}" type="presParOf" srcId="{EE636077-BB2C-4728-B865-43AD833D32D9}" destId="{73EA7B5B-7389-49A2-81E9-D4ED2CEA1AD0}" srcOrd="4" destOrd="0" presId="urn:microsoft.com/office/officeart/2005/8/layout/lProcess2"/>
    <dgm:cxn modelId="{7C5371B6-446F-443A-B28F-6076D9F7B7EC}" type="presParOf" srcId="{BB577E27-075F-44E3-9698-A0108F6A7AE6}" destId="{795B3F2A-B918-429C-86FD-07B61DCA9422}" srcOrd="3" destOrd="0" presId="urn:microsoft.com/office/officeart/2005/8/layout/lProcess2"/>
    <dgm:cxn modelId="{C1E99066-A989-46B3-8925-1B32789D31C6}" type="presParOf" srcId="{BB577E27-075F-44E3-9698-A0108F6A7AE6}" destId="{260AC5AC-08E3-4599-B75F-163E77E722C3}" srcOrd="4" destOrd="0" presId="urn:microsoft.com/office/officeart/2005/8/layout/lProcess2"/>
    <dgm:cxn modelId="{345715D0-CC7D-4674-990D-6095D9462CEC}" type="presParOf" srcId="{260AC5AC-08E3-4599-B75F-163E77E722C3}" destId="{10001C05-6E0E-48FE-83E9-F5CBDE93F88A}" srcOrd="0" destOrd="0" presId="urn:microsoft.com/office/officeart/2005/8/layout/lProcess2"/>
    <dgm:cxn modelId="{315C8D54-14AD-411C-8DEB-198A9BEE7AD7}" type="presParOf" srcId="{260AC5AC-08E3-4599-B75F-163E77E722C3}" destId="{B2A5E456-F342-4795-8BA2-0BC343C8B605}" srcOrd="1" destOrd="0" presId="urn:microsoft.com/office/officeart/2005/8/layout/lProcess2"/>
    <dgm:cxn modelId="{F9EF2B07-3BB6-4197-A794-A396A62D137D}" type="presParOf" srcId="{260AC5AC-08E3-4599-B75F-163E77E722C3}" destId="{E82C6EAB-72AD-4E3B-B26C-E27332D72472}" srcOrd="2" destOrd="0" presId="urn:microsoft.com/office/officeart/2005/8/layout/lProcess2"/>
    <dgm:cxn modelId="{A215E9F6-F54E-49FC-9546-F314445D1726}" type="presParOf" srcId="{E82C6EAB-72AD-4E3B-B26C-E27332D72472}" destId="{F7F4BBD6-78F5-4E51-A80F-3DDE54F7D614}" srcOrd="0" destOrd="0" presId="urn:microsoft.com/office/officeart/2005/8/layout/lProcess2"/>
    <dgm:cxn modelId="{FC1A1C07-ABE4-4D9C-8E46-2E04F3DDCC17}" type="presParOf" srcId="{F7F4BBD6-78F5-4E51-A80F-3DDE54F7D614}" destId="{881C6D9F-88BC-408E-87B1-4BAA4D5F4EE4}" srcOrd="0" destOrd="0" presId="urn:microsoft.com/office/officeart/2005/8/layout/lProcess2"/>
    <dgm:cxn modelId="{3176C9FC-4E6D-4592-916A-80CBBD0F5B8E}" type="presParOf" srcId="{F7F4BBD6-78F5-4E51-A80F-3DDE54F7D614}" destId="{409D0768-8265-4013-8E65-1F628CB6C5F1}" srcOrd="1" destOrd="0" presId="urn:microsoft.com/office/officeart/2005/8/layout/lProcess2"/>
    <dgm:cxn modelId="{DD76EA4E-5814-4354-AB10-21E8458318BB}" type="presParOf" srcId="{F7F4BBD6-78F5-4E51-A80F-3DDE54F7D614}" destId="{98C3DA84-A628-4484-B405-C2FB714BFFA9}" srcOrd="2" destOrd="0" presId="urn:microsoft.com/office/officeart/2005/8/layout/lProcess2"/>
    <dgm:cxn modelId="{D60598FF-4858-4101-9765-FF2EABA21C37}" type="presParOf" srcId="{F7F4BBD6-78F5-4E51-A80F-3DDE54F7D614}" destId="{FF0D7F55-6053-4071-9FA9-F5F2429131C3}" srcOrd="3" destOrd="0" presId="urn:microsoft.com/office/officeart/2005/8/layout/lProcess2"/>
    <dgm:cxn modelId="{BCEA6426-22C1-4987-93D9-67BF6E75E296}" type="presParOf" srcId="{F7F4BBD6-78F5-4E51-A80F-3DDE54F7D614}" destId="{F6ED4244-37D3-44D9-90A8-08538EC5F677}" srcOrd="4" destOrd="0" presId="urn:microsoft.com/office/officeart/2005/8/layout/lProcess2"/>
    <dgm:cxn modelId="{FDE99F22-551E-49DD-9B11-8C011E5D4579}" type="presParOf" srcId="{BB577E27-075F-44E3-9698-A0108F6A7AE6}" destId="{6FA4BCC7-28D2-4971-8236-6C60E60518D8}" srcOrd="5" destOrd="0" presId="urn:microsoft.com/office/officeart/2005/8/layout/lProcess2"/>
    <dgm:cxn modelId="{5E7BCC5A-1F05-4DEE-A3DD-4925014346CC}" type="presParOf" srcId="{BB577E27-075F-44E3-9698-A0108F6A7AE6}" destId="{BBBEE0EA-F0E7-43D2-B830-30C087C4EDC8}" srcOrd="6" destOrd="0" presId="urn:microsoft.com/office/officeart/2005/8/layout/lProcess2"/>
    <dgm:cxn modelId="{F0819885-F98E-4F17-9D30-1CC02035B32A}" type="presParOf" srcId="{BBBEE0EA-F0E7-43D2-B830-30C087C4EDC8}" destId="{76EF141D-363C-4162-B281-F4F216E458EB}" srcOrd="0" destOrd="0" presId="urn:microsoft.com/office/officeart/2005/8/layout/lProcess2"/>
    <dgm:cxn modelId="{34368C3F-FDDB-4AC3-A5DB-0941F1831CF4}" type="presParOf" srcId="{BBBEE0EA-F0E7-43D2-B830-30C087C4EDC8}" destId="{24F8FB36-17B1-40C5-B80C-69D20B73C8BF}" srcOrd="1" destOrd="0" presId="urn:microsoft.com/office/officeart/2005/8/layout/lProcess2"/>
    <dgm:cxn modelId="{44285AD5-C151-4203-8FC3-6238FD1A73D5}" type="presParOf" srcId="{BBBEE0EA-F0E7-43D2-B830-30C087C4EDC8}" destId="{0EA8EC5C-64AF-4FDC-A24F-0209ACF8A010}" srcOrd="2" destOrd="0" presId="urn:microsoft.com/office/officeart/2005/8/layout/lProcess2"/>
    <dgm:cxn modelId="{AF3A7E48-AA66-4290-A4F8-FFBDDB93FE55}" type="presParOf" srcId="{0EA8EC5C-64AF-4FDC-A24F-0209ACF8A010}" destId="{6CAF7179-9FED-4918-9D3C-8CE18C7C69B4}" srcOrd="0" destOrd="0" presId="urn:microsoft.com/office/officeart/2005/8/layout/lProcess2"/>
    <dgm:cxn modelId="{89871D18-7CB7-4E9C-9E2C-F0DF4D1DFE2E}" type="presParOf" srcId="{6CAF7179-9FED-4918-9D3C-8CE18C7C69B4}" destId="{29898EE4-BA66-4519-B48B-E4D5FB389DEE}" srcOrd="0" destOrd="0" presId="urn:microsoft.com/office/officeart/2005/8/layout/lProcess2"/>
    <dgm:cxn modelId="{66847440-ADD1-4180-949A-86B13AB4C6CF}" type="presParOf" srcId="{6CAF7179-9FED-4918-9D3C-8CE18C7C69B4}" destId="{2E709FEE-65FE-415D-A32C-313150F9F84D}" srcOrd="1" destOrd="0" presId="urn:microsoft.com/office/officeart/2005/8/layout/lProcess2"/>
    <dgm:cxn modelId="{8BAC9055-E1D4-4D49-8033-CD5CDAF1B3E5}" type="presParOf" srcId="{6CAF7179-9FED-4918-9D3C-8CE18C7C69B4}" destId="{E3566D88-834D-4CDA-9726-EFBC3DD824FF}" srcOrd="2" destOrd="0" presId="urn:microsoft.com/office/officeart/2005/8/layout/lProcess2"/>
    <dgm:cxn modelId="{519E51AA-40E7-47C4-A528-F2905AB2A2FE}" type="presParOf" srcId="{6CAF7179-9FED-4918-9D3C-8CE18C7C69B4}" destId="{5C158573-16A0-4B7E-986A-A7C379EAAF24}" srcOrd="3" destOrd="0" presId="urn:microsoft.com/office/officeart/2005/8/layout/lProcess2"/>
    <dgm:cxn modelId="{76A0696D-14CE-4798-8C8A-772559464FF5}" type="presParOf" srcId="{6CAF7179-9FED-4918-9D3C-8CE18C7C69B4}" destId="{C7325857-56EF-49B8-B45E-55D07FD01156}" srcOrd="4" destOrd="0" presId="urn:microsoft.com/office/officeart/2005/8/layout/lProcess2"/>
    <dgm:cxn modelId="{C96FB582-B07A-4E0B-89BD-001AA4729849}" type="presParOf" srcId="{BB577E27-075F-44E3-9698-A0108F6A7AE6}" destId="{7A4DCC03-9F21-4FAD-B85A-7A3A405D6DFA}" srcOrd="7" destOrd="0" presId="urn:microsoft.com/office/officeart/2005/8/layout/lProcess2"/>
    <dgm:cxn modelId="{D7AEA694-E62F-4B18-8066-5FBB85835C42}" type="presParOf" srcId="{BB577E27-075F-44E3-9698-A0108F6A7AE6}" destId="{6159E18C-F091-4EDB-A7E7-131353F40C1F}" srcOrd="8" destOrd="0" presId="urn:microsoft.com/office/officeart/2005/8/layout/lProcess2"/>
    <dgm:cxn modelId="{65240845-6F42-4814-905F-04C3F83F8244}" type="presParOf" srcId="{6159E18C-F091-4EDB-A7E7-131353F40C1F}" destId="{91DF5AD6-7C72-450D-AAC2-2B42F656C4F0}" srcOrd="0" destOrd="0" presId="urn:microsoft.com/office/officeart/2005/8/layout/lProcess2"/>
    <dgm:cxn modelId="{127A657E-B311-4A3D-8FAD-84FC4CEE8469}" type="presParOf" srcId="{6159E18C-F091-4EDB-A7E7-131353F40C1F}" destId="{381B8F53-9069-4FFB-88FC-E809DD2232B7}" srcOrd="1" destOrd="0" presId="urn:microsoft.com/office/officeart/2005/8/layout/lProcess2"/>
    <dgm:cxn modelId="{56CB667F-0CE9-4C3B-966F-8DB860D1DDC2}" type="presParOf" srcId="{6159E18C-F091-4EDB-A7E7-131353F40C1F}" destId="{196A8045-F5D0-454E-B5DD-1F4989D7F86F}" srcOrd="2" destOrd="0" presId="urn:microsoft.com/office/officeart/2005/8/layout/lProcess2"/>
    <dgm:cxn modelId="{A47F9052-D2D0-41E2-97C6-3CFBED424C4D}" type="presParOf" srcId="{196A8045-F5D0-454E-B5DD-1F4989D7F86F}" destId="{13E39411-1CCA-4876-88B9-E0AFE82F5AA0}" srcOrd="0" destOrd="0" presId="urn:microsoft.com/office/officeart/2005/8/layout/lProcess2"/>
    <dgm:cxn modelId="{C15D814E-A4F3-482F-ADF1-2F6793DFB09C}" type="presParOf" srcId="{13E39411-1CCA-4876-88B9-E0AFE82F5AA0}" destId="{D19585E8-1920-4F12-9E61-3B3227610939}" srcOrd="0" destOrd="0" presId="urn:microsoft.com/office/officeart/2005/8/layout/lProcess2"/>
    <dgm:cxn modelId="{1CF3B4BC-476D-4BAB-AAFB-AD8A024D321A}" type="presParOf" srcId="{13E39411-1CCA-4876-88B9-E0AFE82F5AA0}" destId="{705B4569-619E-4EEF-AF16-23185AD8E4E7}" srcOrd="1" destOrd="0" presId="urn:microsoft.com/office/officeart/2005/8/layout/lProcess2"/>
    <dgm:cxn modelId="{4FD7A6B7-10E1-4A8A-93FE-10D191F0E1CF}" type="presParOf" srcId="{13E39411-1CCA-4876-88B9-E0AFE82F5AA0}" destId="{59253F5E-6D26-4719-9314-8252C3A4CE7A}" srcOrd="2" destOrd="0" presId="urn:microsoft.com/office/officeart/2005/8/layout/lProcess2"/>
    <dgm:cxn modelId="{B22EA0CE-A8A8-46C6-BBB8-0EE0B047B469}" type="presParOf" srcId="{13E39411-1CCA-4876-88B9-E0AFE82F5AA0}" destId="{85029356-C6B2-4D08-B14C-41A7B29E11B4}" srcOrd="3" destOrd="0" presId="urn:microsoft.com/office/officeart/2005/8/layout/lProcess2"/>
    <dgm:cxn modelId="{F580B6FE-5451-466C-A824-E6503B0A2BF4}" type="presParOf" srcId="{13E39411-1CCA-4876-88B9-E0AFE82F5AA0}" destId="{1A603709-DF15-45A3-8DD0-AF75CCC9BFAB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41678-02BA-4CFB-A083-0B10978E363F}">
      <dsp:nvSpPr>
        <dsp:cNvPr id="0" name=""/>
        <dsp:cNvSpPr/>
      </dsp:nvSpPr>
      <dsp:spPr>
        <a:xfrm>
          <a:off x="0" y="0"/>
          <a:ext cx="1628618" cy="374441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Align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portfolio and </a:t>
          </a: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strategy</a:t>
          </a:r>
          <a:endParaRPr lang="en-US" sz="1400" b="1" kern="1200" dirty="0">
            <a:solidFill>
              <a:schemeClr val="bg1"/>
            </a:solidFill>
            <a:latin typeface="Futura Bk BT"/>
          </a:endParaRPr>
        </a:p>
      </dsp:txBody>
      <dsp:txXfrm>
        <a:off x="0" y="0"/>
        <a:ext cx="1628618" cy="1123324"/>
      </dsp:txXfrm>
    </dsp:sp>
    <dsp:sp modelId="{2F6EA646-D42F-4CC3-9E41-DA04830077C0}">
      <dsp:nvSpPr>
        <dsp:cNvPr id="0" name=""/>
        <dsp:cNvSpPr/>
      </dsp:nvSpPr>
      <dsp:spPr>
        <a:xfrm>
          <a:off x="144011" y="1152127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444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Insights</a:t>
          </a:r>
          <a:r>
            <a:rPr lang="nl-BE" sz="1000" kern="1200" dirty="0" smtClean="0">
              <a:latin typeface="Futura Bk BT"/>
            </a:rPr>
            <a:t> in  project/ program </a:t>
          </a:r>
          <a:r>
            <a:rPr lang="nl-BE" sz="1000" kern="1200" dirty="0" err="1" smtClean="0">
              <a:latin typeface="Futura Bk BT"/>
            </a:rPr>
            <a:t>mgt</a:t>
          </a:r>
          <a:r>
            <a:rPr lang="nl-BE" sz="1000" kern="1200" dirty="0" smtClean="0">
              <a:latin typeface="Futura Bk BT"/>
            </a:rPr>
            <a:t> information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 basic risk management </a:t>
          </a:r>
          <a:endParaRPr lang="en-US" sz="1000" kern="1200" dirty="0">
            <a:latin typeface="Futura Bk BT"/>
          </a:endParaRPr>
        </a:p>
      </dsp:txBody>
      <dsp:txXfrm>
        <a:off x="165557" y="1173673"/>
        <a:ext cx="1259802" cy="692535"/>
      </dsp:txXfrm>
    </dsp:sp>
    <dsp:sp modelId="{E5608BCA-7496-44A2-9B90-E08D5C92CC6E}">
      <dsp:nvSpPr>
        <dsp:cNvPr id="0" name=""/>
        <dsp:cNvSpPr/>
      </dsp:nvSpPr>
      <dsp:spPr>
        <a:xfrm>
          <a:off x="144011" y="2016222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Facilitate</a:t>
          </a:r>
          <a:r>
            <a:rPr lang="nl-BE" sz="1000" kern="1200" dirty="0" smtClean="0">
              <a:latin typeface="Futura Bk BT"/>
            </a:rPr>
            <a:t> the </a:t>
          </a:r>
          <a:r>
            <a:rPr lang="nl-BE" sz="1000" kern="1200" dirty="0" err="1" smtClean="0">
              <a:latin typeface="Futura Bk BT"/>
            </a:rPr>
            <a:t>decision</a:t>
          </a:r>
          <a:r>
            <a:rPr lang="nl-BE" sz="1000" kern="1200" dirty="0" smtClean="0">
              <a:latin typeface="Futura Bk BT"/>
            </a:rPr>
            <a:t> making proces: project </a:t>
          </a:r>
          <a:r>
            <a:rPr lang="nl-BE" sz="1000" kern="1200" dirty="0" err="1" smtClean="0">
              <a:latin typeface="Futura Bk BT"/>
            </a:rPr>
            <a:t>classification</a:t>
          </a:r>
          <a:r>
            <a:rPr lang="nl-BE" sz="1000" kern="1200" dirty="0" smtClean="0">
              <a:latin typeface="Futura Bk BT"/>
            </a:rPr>
            <a:t> and </a:t>
          </a:r>
          <a:r>
            <a:rPr lang="nl-BE" sz="1000" kern="1200" dirty="0" err="1" smtClean="0">
              <a:latin typeface="Futura Bk BT"/>
            </a:rPr>
            <a:t>selection</a:t>
          </a:r>
          <a:r>
            <a:rPr lang="nl-BE" sz="1000" kern="1200" dirty="0" smtClean="0">
              <a:latin typeface="Futura Bk BT"/>
            </a:rPr>
            <a:t> </a:t>
          </a:r>
        </a:p>
      </dsp:txBody>
      <dsp:txXfrm>
        <a:off x="165557" y="2037768"/>
        <a:ext cx="1259802" cy="692535"/>
      </dsp:txXfrm>
    </dsp:sp>
    <dsp:sp modelId="{45B962BE-ED9A-4B7A-B5FC-B2C859499225}">
      <dsp:nvSpPr>
        <dsp:cNvPr id="0" name=""/>
        <dsp:cNvSpPr/>
      </dsp:nvSpPr>
      <dsp:spPr>
        <a:xfrm>
          <a:off x="144011" y="2880319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Strategic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alignment</a:t>
          </a:r>
          <a:r>
            <a:rPr lang="nl-BE" sz="1000" kern="1200" dirty="0" smtClean="0">
              <a:latin typeface="Futura Bk BT"/>
            </a:rPr>
            <a:t> and </a:t>
          </a:r>
          <a:r>
            <a:rPr lang="nl-BE" sz="1000" kern="1200" dirty="0" err="1" smtClean="0">
              <a:latin typeface="Futura Bk BT"/>
            </a:rPr>
            <a:t>benefits</a:t>
          </a:r>
          <a:r>
            <a:rPr lang="nl-BE" sz="1000" kern="1200" dirty="0" smtClean="0">
              <a:latin typeface="Futura Bk BT"/>
            </a:rPr>
            <a:t> management </a:t>
          </a:r>
          <a:endParaRPr lang="en-US" sz="1000" kern="1200" dirty="0">
            <a:latin typeface="Futura Bk BT"/>
          </a:endParaRPr>
        </a:p>
      </dsp:txBody>
      <dsp:txXfrm>
        <a:off x="165557" y="2901865"/>
        <a:ext cx="1259802" cy="692535"/>
      </dsp:txXfrm>
    </dsp:sp>
    <dsp:sp modelId="{B4E1901E-4388-46DA-B0F3-DD07AA585924}">
      <dsp:nvSpPr>
        <dsp:cNvPr id="0" name=""/>
        <dsp:cNvSpPr/>
      </dsp:nvSpPr>
      <dsp:spPr>
        <a:xfrm>
          <a:off x="1755405" y="0"/>
          <a:ext cx="1628618" cy="374441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Optimize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processes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and tools</a:t>
          </a:r>
        </a:p>
      </dsp:txBody>
      <dsp:txXfrm>
        <a:off x="1755405" y="0"/>
        <a:ext cx="1628618" cy="1123324"/>
      </dsp:txXfrm>
    </dsp:sp>
    <dsp:sp modelId="{87A43B3F-6E37-4EB9-A1FB-2D5F5A928E31}">
      <dsp:nvSpPr>
        <dsp:cNvPr id="0" name=""/>
        <dsp:cNvSpPr/>
      </dsp:nvSpPr>
      <dsp:spPr>
        <a:xfrm>
          <a:off x="1921642" y="1152128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444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Set project/ program management </a:t>
          </a:r>
          <a:r>
            <a:rPr lang="nl-BE" sz="1000" kern="1200" dirty="0" err="1" smtClean="0">
              <a:latin typeface="Futura Bk BT"/>
            </a:rPr>
            <a:t>processes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tools</a:t>
          </a:r>
          <a:endParaRPr lang="en-US" sz="1000" kern="1200" dirty="0">
            <a:latin typeface="Futura Bk BT"/>
          </a:endParaRPr>
        </a:p>
      </dsp:txBody>
      <dsp:txXfrm>
        <a:off x="1943188" y="1173674"/>
        <a:ext cx="1259802" cy="692535"/>
      </dsp:txXfrm>
    </dsp:sp>
    <dsp:sp modelId="{D1BA618E-CBA9-4EDB-ABCB-6AA9BA46672C}">
      <dsp:nvSpPr>
        <dsp:cNvPr id="0" name=""/>
        <dsp:cNvSpPr/>
      </dsp:nvSpPr>
      <dsp:spPr>
        <a:xfrm>
          <a:off x="1944221" y="2016222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Set portfolio management </a:t>
          </a:r>
          <a:r>
            <a:rPr lang="nl-BE" sz="1000" kern="1200" dirty="0" err="1" smtClean="0">
              <a:latin typeface="Futura Bk BT"/>
            </a:rPr>
            <a:t>processes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tools</a:t>
          </a:r>
        </a:p>
      </dsp:txBody>
      <dsp:txXfrm>
        <a:off x="1965767" y="2037768"/>
        <a:ext cx="1259802" cy="692535"/>
      </dsp:txXfrm>
    </dsp:sp>
    <dsp:sp modelId="{73EA7B5B-7389-49A2-81E9-D4ED2CEA1AD0}">
      <dsp:nvSpPr>
        <dsp:cNvPr id="0" name=""/>
        <dsp:cNvSpPr/>
      </dsp:nvSpPr>
      <dsp:spPr>
        <a:xfrm>
          <a:off x="1937472" y="2880319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Integrate</a:t>
          </a:r>
          <a:r>
            <a:rPr lang="nl-BE" sz="1000" kern="1200" dirty="0" smtClean="0">
              <a:latin typeface="Futura Bk BT"/>
            </a:rPr>
            <a:t> portfolio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project management </a:t>
          </a:r>
          <a:r>
            <a:rPr lang="nl-BE" sz="1000" kern="1200" dirty="0" err="1" smtClean="0">
              <a:latin typeface="Futura Bk BT"/>
            </a:rPr>
            <a:t>processes</a:t>
          </a:r>
          <a:r>
            <a:rPr lang="nl-BE" sz="1000" kern="1200" dirty="0" smtClean="0">
              <a:latin typeface="Futura Bk BT"/>
            </a:rPr>
            <a:t> </a:t>
          </a:r>
        </a:p>
      </dsp:txBody>
      <dsp:txXfrm>
        <a:off x="1959018" y="2901865"/>
        <a:ext cx="1259802" cy="692535"/>
      </dsp:txXfrm>
    </dsp:sp>
    <dsp:sp modelId="{10001C05-6E0E-48FE-83E9-F5CBDE93F88A}">
      <dsp:nvSpPr>
        <dsp:cNvPr id="0" name=""/>
        <dsp:cNvSpPr/>
      </dsp:nvSpPr>
      <dsp:spPr>
        <a:xfrm>
          <a:off x="3506170" y="0"/>
          <a:ext cx="1628618" cy="374441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Shape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roles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and </a:t>
          </a: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capabilities</a:t>
          </a:r>
          <a:endParaRPr lang="nl-BE" sz="1400" b="1" kern="1200" dirty="0" smtClean="0">
            <a:solidFill>
              <a:schemeClr val="bg1"/>
            </a:solidFill>
            <a:latin typeface="Futura Bk BT"/>
          </a:endParaRPr>
        </a:p>
      </dsp:txBody>
      <dsp:txXfrm>
        <a:off x="3506170" y="0"/>
        <a:ext cx="1628618" cy="1123324"/>
      </dsp:txXfrm>
    </dsp:sp>
    <dsp:sp modelId="{881C6D9F-88BC-408E-87B1-4BAA4D5F4EE4}">
      <dsp:nvSpPr>
        <dsp:cNvPr id="0" name=""/>
        <dsp:cNvSpPr/>
      </dsp:nvSpPr>
      <dsp:spPr>
        <a:xfrm>
          <a:off x="3672407" y="1152128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444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Define</a:t>
          </a:r>
          <a:r>
            <a:rPr lang="nl-BE" sz="1000" kern="1200" dirty="0" smtClean="0">
              <a:latin typeface="Futura Bk BT"/>
            </a:rPr>
            <a:t> basic </a:t>
          </a:r>
          <a:r>
            <a:rPr lang="nl-BE" sz="1000" kern="1200" dirty="0" err="1" smtClean="0">
              <a:latin typeface="Futura Bk BT"/>
            </a:rPr>
            <a:t>roles</a:t>
          </a:r>
          <a:r>
            <a:rPr lang="nl-BE" sz="1000" kern="1200" dirty="0" smtClean="0">
              <a:latin typeface="Futura Bk BT"/>
            </a:rPr>
            <a:t>, </a:t>
          </a:r>
          <a:r>
            <a:rPr lang="nl-BE" sz="1000" kern="1200" dirty="0" err="1" smtClean="0">
              <a:latin typeface="Futura Bk BT"/>
            </a:rPr>
            <a:t>capabilties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governance</a:t>
          </a:r>
          <a:endParaRPr lang="en-US" sz="1000" kern="1200" dirty="0">
            <a:latin typeface="Futura Bk BT"/>
          </a:endParaRPr>
        </a:p>
      </dsp:txBody>
      <dsp:txXfrm>
        <a:off x="3693953" y="1173674"/>
        <a:ext cx="1259802" cy="692535"/>
      </dsp:txXfrm>
    </dsp:sp>
    <dsp:sp modelId="{98C3DA84-A628-4484-B405-C2FB714BFFA9}">
      <dsp:nvSpPr>
        <dsp:cNvPr id="0" name=""/>
        <dsp:cNvSpPr/>
      </dsp:nvSpPr>
      <dsp:spPr>
        <a:xfrm>
          <a:off x="3669032" y="2000676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Develop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roles</a:t>
          </a:r>
          <a:r>
            <a:rPr lang="nl-BE" sz="1000" kern="1200" dirty="0" smtClean="0">
              <a:latin typeface="Futura Bk BT"/>
            </a:rPr>
            <a:t>, </a:t>
          </a:r>
          <a:r>
            <a:rPr lang="nl-BE" sz="1000" kern="1200" dirty="0" err="1" smtClean="0">
              <a:latin typeface="Futura Bk BT"/>
            </a:rPr>
            <a:t>capabilties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governance</a:t>
          </a:r>
          <a:endParaRPr lang="en-US" sz="1000" kern="1200" dirty="0">
            <a:latin typeface="Futura Bk BT"/>
          </a:endParaRPr>
        </a:p>
      </dsp:txBody>
      <dsp:txXfrm>
        <a:off x="3690578" y="2022222"/>
        <a:ext cx="1259802" cy="692535"/>
      </dsp:txXfrm>
    </dsp:sp>
    <dsp:sp modelId="{F6ED4244-37D3-44D9-90A8-08538EC5F677}">
      <dsp:nvSpPr>
        <dsp:cNvPr id="0" name=""/>
        <dsp:cNvSpPr/>
      </dsp:nvSpPr>
      <dsp:spPr>
        <a:xfrm>
          <a:off x="3669032" y="2864772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Integrate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roles</a:t>
          </a:r>
          <a:r>
            <a:rPr lang="nl-BE" sz="1000" kern="1200" dirty="0" smtClean="0">
              <a:latin typeface="Futura Bk BT"/>
            </a:rPr>
            <a:t>, </a:t>
          </a:r>
          <a:r>
            <a:rPr lang="nl-BE" sz="1000" kern="1200" dirty="0" err="1" smtClean="0">
              <a:latin typeface="Futura Bk BT"/>
            </a:rPr>
            <a:t>capabilties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</a:t>
          </a:r>
          <a:r>
            <a:rPr lang="nl-BE" sz="1000" kern="1200" dirty="0" err="1" smtClean="0">
              <a:latin typeface="Futura Bk BT"/>
            </a:rPr>
            <a:t>governance</a:t>
          </a:r>
          <a:endParaRPr lang="en-US" sz="1000" kern="1200" dirty="0">
            <a:latin typeface="Futura Bk BT"/>
          </a:endParaRPr>
        </a:p>
      </dsp:txBody>
      <dsp:txXfrm>
        <a:off x="3690578" y="2886318"/>
        <a:ext cx="1259802" cy="692535"/>
      </dsp:txXfrm>
    </dsp:sp>
    <dsp:sp modelId="{76EF141D-363C-4162-B281-F4F216E458EB}">
      <dsp:nvSpPr>
        <dsp:cNvPr id="0" name=""/>
        <dsp:cNvSpPr/>
      </dsp:nvSpPr>
      <dsp:spPr>
        <a:xfrm>
          <a:off x="5256935" y="0"/>
          <a:ext cx="1628618" cy="374441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Control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performance</a:t>
          </a:r>
          <a:endParaRPr lang="en-US" sz="1400" b="1" kern="1200" dirty="0">
            <a:solidFill>
              <a:schemeClr val="bg1"/>
            </a:solidFill>
            <a:latin typeface="Futura Bk BT"/>
          </a:endParaRPr>
        </a:p>
      </dsp:txBody>
      <dsp:txXfrm>
        <a:off x="5256935" y="0"/>
        <a:ext cx="1628618" cy="1123324"/>
      </dsp:txXfrm>
    </dsp:sp>
    <dsp:sp modelId="{29898EE4-BA66-4519-B48B-E4D5FB389DEE}">
      <dsp:nvSpPr>
        <dsp:cNvPr id="0" name=""/>
        <dsp:cNvSpPr/>
      </dsp:nvSpPr>
      <dsp:spPr>
        <a:xfrm>
          <a:off x="5419797" y="1123644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444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Monitor project performance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 (re- </a:t>
          </a:r>
          <a:r>
            <a:rPr lang="nl-BE" sz="1000" kern="1200" dirty="0" err="1" smtClean="0">
              <a:latin typeface="Futura Bk BT"/>
            </a:rPr>
            <a:t>active</a:t>
          </a:r>
          <a:r>
            <a:rPr lang="nl-BE" sz="1000" kern="1200" dirty="0" smtClean="0">
              <a:latin typeface="Futura Bk BT"/>
            </a:rPr>
            <a:t>)</a:t>
          </a:r>
        </a:p>
      </dsp:txBody>
      <dsp:txXfrm>
        <a:off x="5441343" y="1145190"/>
        <a:ext cx="1259802" cy="692535"/>
      </dsp:txXfrm>
    </dsp:sp>
    <dsp:sp modelId="{E3566D88-834D-4CDA-9726-EFBC3DD824FF}">
      <dsp:nvSpPr>
        <dsp:cNvPr id="0" name=""/>
        <dsp:cNvSpPr/>
      </dsp:nvSpPr>
      <dsp:spPr>
        <a:xfrm>
          <a:off x="5419797" y="1972446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Monitor portfolio performance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(re- </a:t>
          </a:r>
          <a:r>
            <a:rPr lang="nl-BE" sz="1000" kern="1200" dirty="0" err="1" smtClean="0">
              <a:latin typeface="Futura Bk BT"/>
            </a:rPr>
            <a:t>active</a:t>
          </a:r>
          <a:r>
            <a:rPr lang="nl-BE" sz="1000" kern="1200" dirty="0" smtClean="0">
              <a:latin typeface="Futura Bk BT"/>
            </a:rPr>
            <a:t>)</a:t>
          </a:r>
        </a:p>
      </dsp:txBody>
      <dsp:txXfrm>
        <a:off x="5441343" y="1993992"/>
        <a:ext cx="1259802" cy="692535"/>
      </dsp:txXfrm>
    </dsp:sp>
    <dsp:sp modelId="{C7325857-56EF-49B8-B45E-55D07FD01156}">
      <dsp:nvSpPr>
        <dsp:cNvPr id="0" name=""/>
        <dsp:cNvSpPr/>
      </dsp:nvSpPr>
      <dsp:spPr>
        <a:xfrm>
          <a:off x="5419797" y="2864772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err="1" smtClean="0">
              <a:latin typeface="Futura Bk BT"/>
            </a:rPr>
            <a:t>Optimize</a:t>
          </a:r>
          <a:r>
            <a:rPr lang="nl-BE" sz="1000" kern="1200" dirty="0" smtClean="0">
              <a:latin typeface="Futura Bk BT"/>
            </a:rPr>
            <a:t> project </a:t>
          </a:r>
          <a:r>
            <a:rPr lang="nl-BE" sz="1000" kern="1200" dirty="0" err="1" smtClean="0">
              <a:latin typeface="Futura Bk BT"/>
            </a:rPr>
            <a:t>and</a:t>
          </a:r>
          <a:r>
            <a:rPr lang="nl-BE" sz="1000" kern="1200" dirty="0" smtClean="0">
              <a:latin typeface="Futura Bk BT"/>
            </a:rPr>
            <a:t> portfolio performance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000" kern="1200" dirty="0" smtClean="0">
              <a:latin typeface="Futura Bk BT"/>
            </a:rPr>
            <a:t>(pro </a:t>
          </a:r>
          <a:r>
            <a:rPr lang="nl-BE" sz="1000" kern="1200" dirty="0" err="1" smtClean="0">
              <a:latin typeface="Futura Bk BT"/>
            </a:rPr>
            <a:t>active</a:t>
          </a:r>
          <a:r>
            <a:rPr lang="nl-BE" sz="1000" kern="1200" dirty="0" smtClean="0">
              <a:latin typeface="Futura Bk BT"/>
            </a:rPr>
            <a:t>)  </a:t>
          </a:r>
        </a:p>
      </dsp:txBody>
      <dsp:txXfrm>
        <a:off x="5441343" y="2886318"/>
        <a:ext cx="1259802" cy="692535"/>
      </dsp:txXfrm>
    </dsp:sp>
    <dsp:sp modelId="{91DF5AD6-7C72-450D-AAC2-2B42F656C4F0}">
      <dsp:nvSpPr>
        <dsp:cNvPr id="0" name=""/>
        <dsp:cNvSpPr/>
      </dsp:nvSpPr>
      <dsp:spPr>
        <a:xfrm>
          <a:off x="7007700" y="0"/>
          <a:ext cx="1628618" cy="374441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Share</a:t>
          </a:r>
          <a:endParaRPr lang="nl-BE" sz="1400" b="1" kern="1200" dirty="0" smtClean="0">
            <a:solidFill>
              <a:schemeClr val="bg1"/>
            </a:solidFill>
            <a:latin typeface="Futura Bk BT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</a:t>
          </a:r>
          <a:r>
            <a:rPr lang="nl-BE" sz="1400" b="1" kern="1200" dirty="0" err="1" smtClean="0">
              <a:solidFill>
                <a:schemeClr val="bg1"/>
              </a:solidFill>
              <a:latin typeface="Futura Bk BT"/>
            </a:rPr>
            <a:t>knowledge</a:t>
          </a:r>
          <a:r>
            <a:rPr lang="nl-BE" sz="1400" b="1" kern="1200" dirty="0" smtClean="0">
              <a:solidFill>
                <a:schemeClr val="bg1"/>
              </a:solidFill>
              <a:latin typeface="Futura Bk BT"/>
            </a:rPr>
            <a:t> </a:t>
          </a:r>
          <a:endParaRPr lang="en-US" sz="1400" b="1" kern="1200" dirty="0">
            <a:solidFill>
              <a:schemeClr val="bg1"/>
            </a:solidFill>
            <a:latin typeface="Futura Bk BT"/>
          </a:endParaRPr>
        </a:p>
      </dsp:txBody>
      <dsp:txXfrm>
        <a:off x="7007700" y="0"/>
        <a:ext cx="1628618" cy="1123324"/>
      </dsp:txXfrm>
    </dsp:sp>
    <dsp:sp modelId="{D19585E8-1920-4F12-9E61-3B3227610939}">
      <dsp:nvSpPr>
        <dsp:cNvPr id="0" name=""/>
        <dsp:cNvSpPr/>
      </dsp:nvSpPr>
      <dsp:spPr>
        <a:xfrm>
          <a:off x="7194053" y="2000677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Futura Bk BT"/>
            </a:rPr>
            <a:t>Manage project and portfolio management documentation centrally</a:t>
          </a:r>
          <a:endParaRPr lang="en-US" sz="1000" kern="1200" dirty="0">
            <a:latin typeface="Futura Bk BT"/>
          </a:endParaRPr>
        </a:p>
      </dsp:txBody>
      <dsp:txXfrm>
        <a:off x="7215599" y="2022223"/>
        <a:ext cx="1259802" cy="692535"/>
      </dsp:txXfrm>
    </dsp:sp>
    <dsp:sp modelId="{59253F5E-6D26-4719-9314-8252C3A4CE7A}">
      <dsp:nvSpPr>
        <dsp:cNvPr id="0" name=""/>
        <dsp:cNvSpPr/>
      </dsp:nvSpPr>
      <dsp:spPr>
        <a:xfrm>
          <a:off x="7200802" y="1080119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Futura Bk BT"/>
            </a:rPr>
            <a:t>Standardize project management documentation </a:t>
          </a:r>
          <a:endParaRPr lang="en-US" sz="1000" kern="1200" dirty="0">
            <a:latin typeface="Futura Bk BT"/>
          </a:endParaRPr>
        </a:p>
      </dsp:txBody>
      <dsp:txXfrm>
        <a:off x="7222348" y="1101665"/>
        <a:ext cx="1259802" cy="692535"/>
      </dsp:txXfrm>
    </dsp:sp>
    <dsp:sp modelId="{1A603709-DF15-45A3-8DD0-AF75CCC9BFAB}">
      <dsp:nvSpPr>
        <dsp:cNvPr id="0" name=""/>
        <dsp:cNvSpPr/>
      </dsp:nvSpPr>
      <dsp:spPr>
        <a:xfrm>
          <a:off x="7170562" y="2864772"/>
          <a:ext cx="1302894" cy="73562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tx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Futura Bk BT"/>
            </a:rPr>
            <a:t>Share knowledge pro-active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latin typeface="Futura Bk BT"/>
            </a:rPr>
            <a:t>“Learning organization”</a:t>
          </a:r>
          <a:endParaRPr lang="en-US" sz="1000" kern="1200" dirty="0">
            <a:latin typeface="Futura Bk BT"/>
          </a:endParaRPr>
        </a:p>
      </dsp:txBody>
      <dsp:txXfrm>
        <a:off x="7192108" y="2886318"/>
        <a:ext cx="1259802" cy="692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B568AC6-5C73-420B-B3D9-3958E8EB322A}" type="datetimeFigureOut">
              <a:rPr lang="nl-BE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B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3C7350F-99E3-4871-84E4-3AEC7A30FB8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960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963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6451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81B50-743B-4584-9627-D467BAB240C7}" type="slidenum">
              <a:rPr lang="nl-BE" smtClean="0">
                <a:latin typeface="Arial" pitchFamily="34" charset="0"/>
              </a:rPr>
              <a:pPr/>
              <a:t>2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624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3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655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42F291-5BC5-44DA-BCE9-94765F703B20}" type="slidenum">
              <a:rPr lang="nl-BE" smtClean="0">
                <a:latin typeface="Arial" pitchFamily="34" charset="0"/>
              </a:rPr>
              <a:pPr/>
              <a:t>3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60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50574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285A56-DC8D-4B5E-BA45-84593FD316FD}" type="slidenum">
              <a:rPr lang="en-GB" smtClean="0">
                <a:latin typeface="Arial" pitchFamily="34" charset="0"/>
              </a:rPr>
              <a:pPr/>
              <a:t>5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806450"/>
            <a:ext cx="5194300" cy="3895725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492" y="5105023"/>
            <a:ext cx="5530283" cy="2904203"/>
          </a:xfrm>
          <a:noFill/>
          <a:ln/>
        </p:spPr>
        <p:txBody>
          <a:bodyPr lIns="92704" tIns="46352" rIns="92704" bIns="46352"/>
          <a:lstStyle/>
          <a:p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882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E8D048-F14C-4CC7-84C1-C854A1FB0790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6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6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088C53-A03F-4F81-8992-971AF4FB5729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7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276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497FA-3070-4991-BDFA-E7979843E395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8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512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4247D0-F4E3-409C-96E4-67C76DA6EA2C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9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0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1FFFD-818D-4A1F-B85F-A3A3105B3691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10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46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069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1200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0433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629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1ECB61-BC6A-4114-9E03-C6C3D0602EDA}" type="slidenum">
              <a:rPr lang="en-GB" smtClean="0">
                <a:latin typeface="Arial" pitchFamily="34" charset="0"/>
              </a:rPr>
              <a:pPr/>
              <a:t>15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0" y="806450"/>
            <a:ext cx="5194300" cy="389572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492" y="5105022"/>
            <a:ext cx="5530283" cy="3737736"/>
          </a:xfrm>
          <a:noFill/>
          <a:ln/>
        </p:spPr>
        <p:txBody>
          <a:bodyPr/>
          <a:lstStyle/>
          <a:p>
            <a:endParaRPr lang="en-GB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28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53B80B-02B5-4849-8FA8-1C6303D6051D}" type="slidenum">
              <a:rPr lang="en-GB" smtClean="0">
                <a:latin typeface="Arial" pitchFamily="34" charset="0"/>
              </a:rPr>
              <a:pPr/>
              <a:t>16</a:t>
            </a:fld>
            <a:endParaRPr lang="en-GB" smtClean="0">
              <a:latin typeface="Arial" pitchFamily="34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930" y="696073"/>
            <a:ext cx="4984142" cy="3413097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8994"/>
            <a:ext cx="5025783" cy="3853261"/>
          </a:xfrm>
          <a:noFill/>
          <a:ln/>
        </p:spPr>
        <p:txBody>
          <a:bodyPr lIns="91805" tIns="45903" rIns="91805" bIns="45903"/>
          <a:lstStyle/>
          <a:p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4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9933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9933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F96962-9B54-4E9B-A215-C4A38A54FAAD}" type="slidenum">
              <a:rPr lang="nl-BE" smtClean="0">
                <a:latin typeface="Arial" pitchFamily="34" charset="0"/>
              </a:rPr>
              <a:pPr/>
              <a:t>17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80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035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035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235952-F433-4236-8C68-5CE946523F98}" type="slidenum">
              <a:rPr lang="nl-BE" smtClean="0">
                <a:latin typeface="Arial" pitchFamily="34" charset="0"/>
              </a:rPr>
              <a:pPr/>
              <a:t>18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57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10137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138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72FFC3-0EE2-4573-9C65-318899C0E8AA}" type="slidenum">
              <a:rPr lang="nl-BE" smtClean="0">
                <a:latin typeface="Arial" pitchFamily="34" charset="0"/>
              </a:rPr>
              <a:pPr/>
              <a:t>19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732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10240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240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7F99A2-11A9-4B42-A6C7-FCA961570EC8}" type="slidenum">
              <a:rPr lang="nl-BE" smtClean="0">
                <a:latin typeface="Arial" pitchFamily="34" charset="0"/>
              </a:rPr>
              <a:pPr/>
              <a:t>20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919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7816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10342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342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199C4-7F2E-4D90-BEFF-1313AEE70153}" type="slidenum">
              <a:rPr lang="nl-BE" smtClean="0">
                <a:latin typeface="Arial" pitchFamily="34" charset="0"/>
              </a:rPr>
              <a:pPr/>
              <a:t>22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149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1395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854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854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42664E-28A4-443A-ABE2-C0BAAA1B509E}" type="slidenum">
              <a:rPr lang="nl-BE" smtClean="0">
                <a:latin typeface="Arial" pitchFamily="34" charset="0"/>
              </a:rPr>
              <a:pPr/>
              <a:t>24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8992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9571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9572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0DFDBA-3EFD-4F09-8426-D82B8252EF55}" type="slidenum">
              <a:rPr lang="nl-BE" smtClean="0">
                <a:latin typeface="Arial" pitchFamily="34" charset="0"/>
              </a:rPr>
              <a:pPr/>
              <a:t>25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1520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11059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1059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63B277-A515-4EB4-AC29-F62B0C443841}" type="slidenum">
              <a:rPr lang="nl-BE" smtClean="0">
                <a:latin typeface="Arial" pitchFamily="34" charset="0"/>
              </a:rPr>
              <a:pPr/>
              <a:t>26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37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4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1264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125AFB-5C9C-4497-AEC4-9D2D0739C2B2}" type="slidenum">
              <a:rPr lang="nl-BE" smtClean="0">
                <a:latin typeface="Arial" pitchFamily="34" charset="0"/>
              </a:rPr>
              <a:pPr/>
              <a:t>27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7052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673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167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49939A-F84F-452F-97A1-E4EEE0AC6398}" type="slidenum">
              <a:rPr lang="nl-BE" smtClean="0">
                <a:latin typeface="Arial" pitchFamily="34" charset="0"/>
              </a:rPr>
              <a:pPr/>
              <a:t>28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6449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776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1776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6F4E68-E4B2-49E3-AC64-62FD26F386B3}" type="slidenum">
              <a:rPr lang="nl-BE" smtClean="0">
                <a:latin typeface="Arial" pitchFamily="34" charset="0"/>
              </a:rPr>
              <a:pPr/>
              <a:t>29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594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5719" y="685838"/>
            <a:ext cx="5006564" cy="3429182"/>
          </a:xfrm>
          <a:ln/>
        </p:spPr>
      </p:sp>
      <p:sp>
        <p:nvSpPr>
          <p:cNvPr id="11878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1878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DB6A1B-5AB2-4443-B34B-6AF66E6D5084}" type="slidenum">
              <a:rPr lang="nl-BE" smtClean="0">
                <a:latin typeface="Arial" pitchFamily="34" charset="0"/>
              </a:rPr>
              <a:pPr/>
              <a:t>30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911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8404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18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218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D4452A-E091-4780-988D-D6F408B18C7D}" type="slidenum">
              <a:rPr lang="nl-BE" smtClean="0">
                <a:latin typeface="Arial" pitchFamily="34" charset="0"/>
              </a:rPr>
              <a:pPr/>
              <a:t>32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294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547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0547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1281AB-2B69-496A-9EAA-167FDBFA0B67}" type="slidenum">
              <a:rPr lang="nl-BE" smtClean="0">
                <a:latin typeface="Arial" pitchFamily="34" charset="0"/>
              </a:rPr>
              <a:pPr/>
              <a:t>33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5786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444BA-532F-4D36-94AB-C5E6392D312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9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8602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BFDF09-839F-42C0-A3D1-EFF066F2901E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35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9029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96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696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56CAA2-7A70-47B0-BD45-CE937D7BBBAC}" type="slidenum">
              <a:rPr lang="nl-BE" smtClean="0">
                <a:latin typeface="Arial" pitchFamily="34" charset="0"/>
              </a:rPr>
              <a:pPr/>
              <a:t>36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030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06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706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8CB94-A3F5-4F2E-A2A5-B9A31BF6A8A5}" type="slidenum">
              <a:rPr lang="nl-BE" smtClean="0">
                <a:latin typeface="Arial" pitchFamily="34" charset="0"/>
              </a:rPr>
              <a:pPr/>
              <a:t>37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2710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716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7B851-DF56-40B9-8685-C3E91830E2F9}" type="slidenum">
              <a:rPr lang="nl-BE" smtClean="0">
                <a:latin typeface="Arial" pitchFamily="34" charset="0"/>
              </a:rPr>
              <a:pPr/>
              <a:t>38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0923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444BA-532F-4D36-94AB-C5E6392D312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6872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3550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80413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08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208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C92DB-86FD-444D-AA2B-EF4176CB795C}" type="slidenum">
              <a:rPr lang="nl-BE" smtClean="0">
                <a:latin typeface="Arial" pitchFamily="34" charset="0"/>
              </a:rPr>
              <a:pPr/>
              <a:t>42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27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29742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13433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57265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3907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123908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9D7E90-2B22-4133-9CC9-254253C70B52}" type="slidenum">
              <a:rPr lang="nl-BE" smtClean="0">
                <a:latin typeface="Arial" pitchFamily="34" charset="0"/>
              </a:rPr>
              <a:pPr/>
              <a:t>46</a:t>
            </a:fld>
            <a:endParaRPr lang="nl-BE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0671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75FD7D-B8F5-434C-B248-A9CFEC479002}" type="slidenum">
              <a:rPr lang="nl-BE" smtClean="0"/>
              <a:pPr>
                <a:defRPr/>
              </a:pPr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46917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162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het opmaakprofiel van de modelondertitel te bewerken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B4D42-57AC-4AA7-AECB-C8BB67CC04BC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D8617-1EFF-4EEA-890C-30D78229480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E043E-4C26-4E32-A78B-4D433CF5F4FE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B281C-8C03-42A8-ABBF-6274866A090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692DB-2D25-4B53-B4D5-BC66E0E626A9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11115-9F13-4F2F-AFCC-C0C4757F2933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B8F18-8812-4087-A8BE-3A0A69F4E627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5BEB7-AE21-4B0C-8F34-61F33364A207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AE3F9-551D-43FC-845D-8C1A75594461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35A-5EBF-4CFA-BABC-B533E64BC30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94F01-B387-4AFF-B2AF-49BB74F475DB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2AE34-F536-4B4E-95D3-7E629C8AC8F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7B024-93C2-40D6-B73F-8BD8B916D601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C468-BD82-4E5D-A1D8-4BC799F9B7E0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9AB0E-A063-4DF3-8435-E8D1A9BA8A07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C441-C9EA-448F-BCFE-24ACD606CE3F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D831D-2CBC-4B7F-9759-EE98D6329D04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C53E0-7A02-48F1-9C6C-EF32892318A4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10765-256D-42D1-BBA3-477DA3B1B39B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EDDAF-F8A8-4EA9-94CC-89A231062AB1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0BC75-929F-4F5D-A16A-B0F7CF13FAB2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CB1B6-12FD-4F0C-98AB-68F2FC965993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nl-BE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30A89A-553C-407C-9445-E23D87843D04}" type="datetime1">
              <a:rPr lang="nl-BE" smtClean="0"/>
              <a:pPr>
                <a:defRPr/>
              </a:pPr>
              <a:t>22/09/2017</a:t>
            </a:fld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572250"/>
            <a:ext cx="2133600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44D8C4-8005-4FC0-9C00-72AF1B52F6B0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  <p:pic>
        <p:nvPicPr>
          <p:cNvPr id="1030" name="Afbeelding 6" descr="EMC00010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3375" y="6357938"/>
            <a:ext cx="9286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Rechte verbindingslijn 8"/>
          <p:cNvCxnSpPr/>
          <p:nvPr userDrawn="1"/>
        </p:nvCxnSpPr>
        <p:spPr>
          <a:xfrm>
            <a:off x="428596" y="6286520"/>
            <a:ext cx="8286808" cy="1588"/>
          </a:xfrm>
          <a:prstGeom prst="line">
            <a:avLst/>
          </a:prstGeom>
          <a:ln w="19050">
            <a:solidFill>
              <a:srgbClr val="CC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 userDrawn="1"/>
        </p:nvSpPr>
        <p:spPr>
          <a:xfrm>
            <a:off x="7429500" y="6310313"/>
            <a:ext cx="1357313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100" dirty="0" smtClean="0">
                <a:latin typeface="+mn-lt"/>
                <a:cs typeface="+mn-cs"/>
              </a:rPr>
              <a:t>Intro</a:t>
            </a:r>
            <a:endParaRPr lang="nl-BE" sz="1100" dirty="0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7F7F7F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CC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CC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CC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mi.org/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wmf"/><Relationship Id="rId4" Type="http://schemas.openxmlformats.org/officeDocument/2006/relationships/hyperlink" Target="http://www.ogc.gov.uk/methods_prince_2.asp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C468-BD82-4E5D-A1D8-4BC799F9B7E0}" type="slidenum">
              <a:rPr lang="nl-BE" smtClean="0"/>
              <a:pPr>
                <a:defRPr/>
              </a:pPr>
              <a:t>1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8064896" cy="1470025"/>
          </a:xfrm>
        </p:spPr>
        <p:txBody>
          <a:bodyPr/>
          <a:lstStyle/>
          <a:p>
            <a:pPr>
              <a:defRPr/>
            </a:pPr>
            <a:r>
              <a:rPr lang="en-GB" sz="2400" dirty="0" smtClean="0">
                <a:latin typeface="+mn-lt"/>
                <a:ea typeface="+mn-ea"/>
                <a:cs typeface="+mn-cs"/>
              </a:rPr>
              <a:t>THOCC – ECCCM </a:t>
            </a:r>
            <a:r>
              <a:rPr lang="en-GB" sz="2400" dirty="0" smtClean="0">
                <a:latin typeface="+mn-lt"/>
                <a:ea typeface="+mn-ea"/>
                <a:cs typeface="+mn-cs"/>
              </a:rPr>
              <a:t>12 </a:t>
            </a:r>
            <a:r>
              <a:rPr lang="en-GB" sz="2400" dirty="0" smtClean="0">
                <a:latin typeface="+mn-lt"/>
                <a:ea typeface="+mn-ea"/>
                <a:cs typeface="+mn-cs"/>
              </a:rPr>
              <a:t>- PROJECT &amp; PROGRAM MGMT MODULE</a:t>
            </a:r>
            <a:br>
              <a:rPr lang="en-GB" sz="2400" dirty="0" smtClean="0">
                <a:latin typeface="+mn-lt"/>
                <a:ea typeface="+mn-ea"/>
                <a:cs typeface="+mn-cs"/>
              </a:rPr>
            </a:br>
            <a:r>
              <a:rPr lang="en-GB" sz="2400" dirty="0" smtClean="0">
                <a:latin typeface="+mn-lt"/>
                <a:ea typeface="+mn-ea"/>
                <a:cs typeface="+mn-cs"/>
              </a:rPr>
              <a:t/>
            </a:r>
            <a:br>
              <a:rPr lang="en-GB" sz="2400" dirty="0" smtClean="0">
                <a:latin typeface="+mn-lt"/>
                <a:ea typeface="+mn-ea"/>
                <a:cs typeface="+mn-cs"/>
              </a:rPr>
            </a:br>
            <a:endParaRPr lang="en-GB" sz="2400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3075" name="Ondertitel 2"/>
          <p:cNvSpPr>
            <a:spLocks noGrp="1"/>
          </p:cNvSpPr>
          <p:nvPr>
            <p:ph type="subTitle" idx="1"/>
          </p:nvPr>
        </p:nvSpPr>
        <p:spPr>
          <a:xfrm>
            <a:off x="1371600" y="3457352"/>
            <a:ext cx="6400800" cy="1752600"/>
          </a:xfrm>
        </p:spPr>
        <p:txBody>
          <a:bodyPr/>
          <a:lstStyle/>
          <a:p>
            <a:r>
              <a:rPr lang="fr-BE" sz="2000" dirty="0" smtClean="0"/>
              <a:t>Christophe </a:t>
            </a:r>
            <a:r>
              <a:rPr lang="fr-BE" sz="2000" dirty="0" smtClean="0"/>
              <a:t>Vandecaveye</a:t>
            </a:r>
            <a:endParaRPr lang="fr-BE" sz="2000" dirty="0" smtClean="0"/>
          </a:p>
        </p:txBody>
      </p:sp>
    </p:spTree>
    <p:extLst>
      <p:ext uri="{BB962C8B-B14F-4D97-AF65-F5344CB8AC3E}">
        <p14:creationId xmlns:p14="http://schemas.microsoft.com/office/powerpoint/2010/main" val="72333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VINTAGEpm\AppData\Local\Microsoft\Windows\Temporary Internet Files\Content.IE5\X2SI2CDA\MP90044871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636912"/>
            <a:ext cx="2662445" cy="2605394"/>
          </a:xfrm>
          <a:prstGeom prst="rect">
            <a:avLst/>
          </a:prstGeom>
          <a:noFill/>
        </p:spPr>
      </p:pic>
      <p:sp>
        <p:nvSpPr>
          <p:cNvPr id="4098" name="Titel 1"/>
          <p:cNvSpPr>
            <a:spLocks noGrp="1"/>
          </p:cNvSpPr>
          <p:nvPr>
            <p:ph type="title"/>
          </p:nvPr>
        </p:nvSpPr>
        <p:spPr>
          <a:xfrm>
            <a:off x="-2721496" y="-18256"/>
            <a:ext cx="8229600" cy="1143000"/>
          </a:xfrm>
        </p:spPr>
        <p:txBody>
          <a:bodyPr/>
          <a:lstStyle/>
          <a:p>
            <a:r>
              <a:rPr lang="fr-BE" dirty="0" smtClean="0"/>
              <a:t>Agenda</a:t>
            </a:r>
            <a:endParaRPr lang="nl-BE" dirty="0" smtClean="0"/>
          </a:p>
        </p:txBody>
      </p:sp>
      <p:sp>
        <p:nvSpPr>
          <p:cNvPr id="4099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91269"/>
            <a:ext cx="8229600" cy="4525963"/>
          </a:xfrm>
        </p:spPr>
        <p:txBody>
          <a:bodyPr/>
          <a:lstStyle/>
          <a:p>
            <a:r>
              <a:rPr lang="en-US" sz="1800" dirty="0" smtClean="0"/>
              <a:t>13.30h - 14.00h : THEORIE &amp; VERBANDEN MET CC OPERATING MODEL</a:t>
            </a:r>
          </a:p>
          <a:p>
            <a:endParaRPr lang="en-US" sz="1800" dirty="0" smtClean="0"/>
          </a:p>
          <a:p>
            <a:r>
              <a:rPr lang="en-US" sz="1800" dirty="0" smtClean="0"/>
              <a:t>14.00h - 16.00h </a:t>
            </a:r>
            <a:r>
              <a:rPr lang="en-US" sz="1800" dirty="0"/>
              <a:t>: </a:t>
            </a:r>
            <a:r>
              <a:rPr lang="en-US" sz="1800" dirty="0" smtClean="0"/>
              <a:t>PROJECT MANAGEMENT MANIEREN &amp; MENSEN</a:t>
            </a:r>
            <a:endParaRPr lang="en-US" sz="2800" dirty="0"/>
          </a:p>
          <a:p>
            <a:pPr lvl="4"/>
            <a:r>
              <a:rPr lang="en-US" sz="1800" dirty="0"/>
              <a:t>Project Management essentials</a:t>
            </a:r>
          </a:p>
          <a:p>
            <a:pPr lvl="4"/>
            <a:r>
              <a:rPr lang="en-US" sz="1800" dirty="0"/>
              <a:t>Project Risk Management</a:t>
            </a:r>
          </a:p>
          <a:p>
            <a:pPr lvl="4"/>
            <a:r>
              <a:rPr lang="en-US" sz="1800" dirty="0"/>
              <a:t>The Project Manager </a:t>
            </a:r>
            <a:r>
              <a:rPr lang="en-US" sz="1800" dirty="0" smtClean="0"/>
              <a:t>Profile</a:t>
            </a:r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16.00h – 16.30h : PAUZE</a:t>
            </a:r>
          </a:p>
          <a:p>
            <a:endParaRPr lang="en-US" sz="1800" dirty="0" smtClean="0"/>
          </a:p>
          <a:p>
            <a:r>
              <a:rPr lang="en-US" sz="1800" dirty="0" smtClean="0"/>
              <a:t>16.30h - 18.30h : SPEELTIJD</a:t>
            </a:r>
          </a:p>
          <a:p>
            <a:endParaRPr lang="en-US" sz="1800" dirty="0"/>
          </a:p>
          <a:p>
            <a:r>
              <a:rPr lang="en-US" sz="1800" dirty="0" smtClean="0"/>
              <a:t>18.30h – 19.00h : PAUZE</a:t>
            </a:r>
          </a:p>
          <a:p>
            <a:endParaRPr lang="en-US" sz="1800" dirty="0" smtClean="0"/>
          </a:p>
          <a:p>
            <a:r>
              <a:rPr lang="en-US" sz="1800" dirty="0" smtClean="0"/>
              <a:t>19.00h – 20.00h : PROGRAM MANAGEMENT &amp; P</a:t>
            </a:r>
            <a:r>
              <a:rPr lang="en-US" sz="1800" baseline="30000" dirty="0" smtClean="0"/>
              <a:t>3</a:t>
            </a:r>
            <a:r>
              <a:rPr lang="en-US" sz="1800" dirty="0" smtClean="0"/>
              <a:t>MO</a:t>
            </a:r>
          </a:p>
          <a:p>
            <a:endParaRPr lang="en-US" sz="1800" dirty="0"/>
          </a:p>
          <a:p>
            <a:r>
              <a:rPr lang="en-US" sz="1800" dirty="0" smtClean="0"/>
              <a:t>20.00h – 20.30h : AFSLUITEN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9227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Theoretical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Background</a:t>
            </a:r>
          </a:p>
        </p:txBody>
      </p:sp>
    </p:spTree>
    <p:extLst>
      <p:ext uri="{BB962C8B-B14F-4D97-AF65-F5344CB8AC3E}">
        <p14:creationId xmlns:p14="http://schemas.microsoft.com/office/powerpoint/2010/main" val="192024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550640"/>
            <a:ext cx="5835650" cy="646112"/>
          </a:xfrm>
          <a:noFill/>
        </p:spPr>
        <p:txBody>
          <a:bodyPr wrap="none" lIns="90000" tIns="46800" rIns="90000" bIns="46800"/>
          <a:lstStyle/>
          <a:p>
            <a:pPr eaLnBrk="1" hangingPunct="1"/>
            <a:r>
              <a:rPr lang="en-GB" dirty="0" smtClean="0"/>
              <a:t>Success versus Failure in projects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84171" y="5996012"/>
            <a:ext cx="1864293" cy="24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8900" tIns="44450" rIns="88900" bIns="44450">
            <a:spAutoFit/>
          </a:bodyPr>
          <a:lstStyle/>
          <a:p>
            <a:pPr defTabSz="842963" eaLnBrk="0" hangingPunct="0"/>
            <a:r>
              <a:rPr lang="en-GB" sz="1000" i="1" dirty="0"/>
              <a:t>Source : The Standish </a:t>
            </a:r>
            <a:r>
              <a:rPr lang="en-GB" sz="1000" i="1" dirty="0" smtClean="0"/>
              <a:t>Group </a:t>
            </a:r>
            <a:endParaRPr lang="en-GB" sz="1000" i="1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3200" y="1360512"/>
            <a:ext cx="8753475" cy="4645025"/>
            <a:chOff x="128" y="840"/>
            <a:chExt cx="5514" cy="2926"/>
          </a:xfrm>
        </p:grpSpPr>
        <p:sp>
          <p:nvSpPr>
            <p:cNvPr id="6166" name="Rectangle 5"/>
            <p:cNvSpPr>
              <a:spLocks noChangeArrowheads="1"/>
            </p:cNvSpPr>
            <p:nvPr/>
          </p:nvSpPr>
          <p:spPr bwMode="auto">
            <a:xfrm>
              <a:off x="156" y="859"/>
              <a:ext cx="1762" cy="2899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Rectangle 6"/>
            <p:cNvSpPr>
              <a:spLocks noChangeArrowheads="1"/>
            </p:cNvSpPr>
            <p:nvPr/>
          </p:nvSpPr>
          <p:spPr bwMode="auto">
            <a:xfrm>
              <a:off x="157" y="859"/>
              <a:ext cx="1759" cy="280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8" name="Rectangle 7"/>
            <p:cNvSpPr>
              <a:spLocks noChangeArrowheads="1"/>
            </p:cNvSpPr>
            <p:nvPr/>
          </p:nvSpPr>
          <p:spPr bwMode="auto">
            <a:xfrm>
              <a:off x="128" y="1205"/>
              <a:ext cx="1379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1. User involvement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2. Exec.Mgt. support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3. Clear requirements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4. Proper planning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5. Realistic expectations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6. Smaller milestones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7. Competent staff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8. Ownership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9. Clear Vision &amp; Objective.</a:t>
              </a:r>
            </a:p>
            <a:p>
              <a:pPr defTabSz="842963" eaLnBrk="0" hangingPunct="0"/>
              <a:r>
                <a:rPr lang="en-GB" sz="1300" i="1"/>
                <a:t>.</a:t>
              </a:r>
            </a:p>
            <a:p>
              <a:pPr defTabSz="842963" eaLnBrk="0" hangingPunct="0"/>
              <a:r>
                <a:rPr lang="en-GB" sz="1300" i="1"/>
                <a:t>10. Hard work/focused</a:t>
              </a:r>
            </a:p>
          </p:txBody>
        </p:sp>
        <p:sp>
          <p:nvSpPr>
            <p:cNvPr id="6169" name="Rectangle 8"/>
            <p:cNvSpPr>
              <a:spLocks noChangeArrowheads="1"/>
            </p:cNvSpPr>
            <p:nvPr/>
          </p:nvSpPr>
          <p:spPr bwMode="auto">
            <a:xfrm>
              <a:off x="384" y="840"/>
              <a:ext cx="1287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500" i="1">
                  <a:solidFill>
                    <a:schemeClr val="bg1"/>
                  </a:solidFill>
                </a:rPr>
                <a:t>Why projects succeed</a:t>
              </a:r>
            </a:p>
          </p:txBody>
        </p:sp>
        <p:sp>
          <p:nvSpPr>
            <p:cNvPr id="6170" name="Rectangle 9"/>
            <p:cNvSpPr>
              <a:spLocks noChangeArrowheads="1"/>
            </p:cNvSpPr>
            <p:nvPr/>
          </p:nvSpPr>
          <p:spPr bwMode="auto">
            <a:xfrm>
              <a:off x="1451" y="1205"/>
              <a:ext cx="436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15.9 %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13.9 %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13.0 %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9.6 %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8.2 %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7.7 %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7.2 %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5.3 %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2.9 %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2.4 %</a:t>
              </a:r>
            </a:p>
          </p:txBody>
        </p:sp>
        <p:sp>
          <p:nvSpPr>
            <p:cNvPr id="6171" name="Rectangle 10"/>
            <p:cNvSpPr>
              <a:spLocks noChangeArrowheads="1"/>
            </p:cNvSpPr>
            <p:nvPr/>
          </p:nvSpPr>
          <p:spPr bwMode="auto">
            <a:xfrm>
              <a:off x="2019" y="870"/>
              <a:ext cx="1761" cy="2888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2" name="Rectangle 11"/>
            <p:cNvSpPr>
              <a:spLocks noChangeArrowheads="1"/>
            </p:cNvSpPr>
            <p:nvPr/>
          </p:nvSpPr>
          <p:spPr bwMode="auto">
            <a:xfrm>
              <a:off x="2020" y="862"/>
              <a:ext cx="1762" cy="284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3" name="Rectangle 12"/>
            <p:cNvSpPr>
              <a:spLocks noChangeArrowheads="1"/>
            </p:cNvSpPr>
            <p:nvPr/>
          </p:nvSpPr>
          <p:spPr bwMode="auto">
            <a:xfrm>
              <a:off x="1985" y="1222"/>
              <a:ext cx="1416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1. Lack of User Input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2. Incomplete Requirements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3. Changing Requirements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4. Lack of Exec. Support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5. Techn. Incompetence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6. Lack of resources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7. Unrealistic Expectations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8. Unclear Objectives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9. Unrealistic timeframes</a:t>
              </a:r>
            </a:p>
            <a:p>
              <a:pPr defTabSz="842963" eaLnBrk="0" hangingPunct="0"/>
              <a:r>
                <a:rPr lang="en-GB" sz="1300" i="1"/>
                <a:t>.</a:t>
              </a:r>
            </a:p>
            <a:p>
              <a:pPr defTabSz="842963" eaLnBrk="0" hangingPunct="0"/>
              <a:r>
                <a:rPr lang="en-GB" sz="1300" i="1"/>
                <a:t>10. New Technology</a:t>
              </a:r>
            </a:p>
          </p:txBody>
        </p:sp>
        <p:sp>
          <p:nvSpPr>
            <p:cNvPr id="6174" name="Rectangle 13"/>
            <p:cNvSpPr>
              <a:spLocks noChangeArrowheads="1"/>
            </p:cNvSpPr>
            <p:nvPr/>
          </p:nvSpPr>
          <p:spPr bwMode="auto">
            <a:xfrm>
              <a:off x="2002" y="840"/>
              <a:ext cx="1820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8900" tIns="44450" rIns="88900" bIns="44450">
              <a:spAutoFit/>
            </a:bodyPr>
            <a:lstStyle/>
            <a:p>
              <a:pPr algn="ctr" defTabSz="842963" eaLnBrk="0" hangingPunct="0"/>
              <a:r>
                <a:rPr lang="en-GB" sz="1500" i="1">
                  <a:solidFill>
                    <a:schemeClr val="bg1"/>
                  </a:solidFill>
                </a:rPr>
                <a:t>Why projects are challenged</a:t>
              </a:r>
            </a:p>
          </p:txBody>
        </p:sp>
        <p:sp>
          <p:nvSpPr>
            <p:cNvPr id="6175" name="Rectangle 14"/>
            <p:cNvSpPr>
              <a:spLocks noChangeArrowheads="1"/>
            </p:cNvSpPr>
            <p:nvPr/>
          </p:nvSpPr>
          <p:spPr bwMode="auto">
            <a:xfrm>
              <a:off x="3333" y="1222"/>
              <a:ext cx="436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12.8 %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12.3 %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11.8 %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7.5 %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7.0 %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6.4 %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5.9 %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5.3 %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4.3 %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4.3 %</a:t>
              </a:r>
            </a:p>
          </p:txBody>
        </p:sp>
        <p:sp>
          <p:nvSpPr>
            <p:cNvPr id="6176" name="Rectangle 15"/>
            <p:cNvSpPr>
              <a:spLocks noChangeArrowheads="1"/>
            </p:cNvSpPr>
            <p:nvPr/>
          </p:nvSpPr>
          <p:spPr bwMode="auto">
            <a:xfrm>
              <a:off x="3881" y="859"/>
              <a:ext cx="1761" cy="2907"/>
            </a:xfrm>
            <a:prstGeom prst="rect">
              <a:avLst/>
            </a:prstGeom>
            <a:noFill/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7" name="Rectangle 16"/>
            <p:cNvSpPr>
              <a:spLocks noChangeArrowheads="1"/>
            </p:cNvSpPr>
            <p:nvPr/>
          </p:nvSpPr>
          <p:spPr bwMode="auto">
            <a:xfrm>
              <a:off x="3882" y="859"/>
              <a:ext cx="1758" cy="280"/>
            </a:xfrm>
            <a:prstGeom prst="rect">
              <a:avLst/>
            </a:prstGeom>
            <a:solidFill>
              <a:srgbClr val="003366"/>
            </a:solidFill>
            <a:ln w="12700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8" name="Rectangle 17"/>
            <p:cNvSpPr>
              <a:spLocks noChangeArrowheads="1"/>
            </p:cNvSpPr>
            <p:nvPr/>
          </p:nvSpPr>
          <p:spPr bwMode="auto">
            <a:xfrm>
              <a:off x="3847" y="1215"/>
              <a:ext cx="1416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1. Incomplete Requirements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2. Lack of User involvement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3. Lack of resources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4. Unrealistic Expectations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5. Lack of Exec. Support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6. Changing Requirements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7. Lack of Planning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8. Didn’t need any longer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9. Lack of I.T. Mgt.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10.Technology Illiteracy</a:t>
              </a:r>
            </a:p>
          </p:txBody>
        </p:sp>
        <p:sp>
          <p:nvSpPr>
            <p:cNvPr id="6179" name="Rectangle 18"/>
            <p:cNvSpPr>
              <a:spLocks noChangeArrowheads="1"/>
            </p:cNvSpPr>
            <p:nvPr/>
          </p:nvSpPr>
          <p:spPr bwMode="auto">
            <a:xfrm>
              <a:off x="4252" y="840"/>
              <a:ext cx="1046" cy="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500" i="1">
                  <a:solidFill>
                    <a:schemeClr val="bg1"/>
                  </a:solidFill>
                </a:rPr>
                <a:t>Why Projects Fail</a:t>
              </a:r>
            </a:p>
          </p:txBody>
        </p:sp>
        <p:sp>
          <p:nvSpPr>
            <p:cNvPr id="6180" name="Rectangle 19"/>
            <p:cNvSpPr>
              <a:spLocks noChangeArrowheads="1"/>
            </p:cNvSpPr>
            <p:nvPr/>
          </p:nvSpPr>
          <p:spPr bwMode="auto">
            <a:xfrm>
              <a:off x="5176" y="1215"/>
              <a:ext cx="436" cy="2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88900" tIns="44450" rIns="88900" bIns="44450">
              <a:spAutoFit/>
            </a:bodyPr>
            <a:lstStyle/>
            <a:p>
              <a:pPr defTabSz="842963" eaLnBrk="0" hangingPunct="0"/>
              <a:r>
                <a:rPr lang="en-GB" sz="1300" i="1"/>
                <a:t>13.1 %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12.4 %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10.6 %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9.9 %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9.3 %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8.7 %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8.1 %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7.5 %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6.2 %</a:t>
              </a:r>
            </a:p>
            <a:p>
              <a:pPr defTabSz="842963" eaLnBrk="0" hangingPunct="0"/>
              <a:endParaRPr lang="en-GB" sz="1300" i="1"/>
            </a:p>
            <a:p>
              <a:pPr defTabSz="842963" eaLnBrk="0" hangingPunct="0"/>
              <a:r>
                <a:rPr lang="en-GB" sz="1300" i="1"/>
                <a:t>  4.3 %</a:t>
              </a:r>
            </a:p>
          </p:txBody>
        </p:sp>
        <p:sp>
          <p:nvSpPr>
            <p:cNvPr id="6181" name="Rectangle 20"/>
            <p:cNvSpPr>
              <a:spLocks noChangeArrowheads="1"/>
            </p:cNvSpPr>
            <p:nvPr/>
          </p:nvSpPr>
          <p:spPr bwMode="auto">
            <a:xfrm>
              <a:off x="814" y="983"/>
              <a:ext cx="3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GB" sz="1200" b="1">
                  <a:solidFill>
                    <a:schemeClr val="bg1"/>
                  </a:solidFill>
                </a:rPr>
                <a:t>(16 %)</a:t>
              </a:r>
            </a:p>
          </p:txBody>
        </p:sp>
        <p:sp>
          <p:nvSpPr>
            <p:cNvPr id="6182" name="Rectangle 21"/>
            <p:cNvSpPr>
              <a:spLocks noChangeArrowheads="1"/>
            </p:cNvSpPr>
            <p:nvPr/>
          </p:nvSpPr>
          <p:spPr bwMode="auto">
            <a:xfrm>
              <a:off x="4593" y="983"/>
              <a:ext cx="3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GB" sz="1200" b="1">
                  <a:solidFill>
                    <a:schemeClr val="bg1"/>
                  </a:solidFill>
                </a:rPr>
                <a:t>(31 %)</a:t>
              </a:r>
            </a:p>
          </p:txBody>
        </p:sp>
        <p:sp>
          <p:nvSpPr>
            <p:cNvPr id="6183" name="Rectangle 22"/>
            <p:cNvSpPr>
              <a:spLocks noChangeArrowheads="1"/>
            </p:cNvSpPr>
            <p:nvPr/>
          </p:nvSpPr>
          <p:spPr bwMode="auto">
            <a:xfrm>
              <a:off x="2778" y="983"/>
              <a:ext cx="3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GB" sz="1200" b="1">
                  <a:solidFill>
                    <a:schemeClr val="bg1"/>
                  </a:solidFill>
                </a:rPr>
                <a:t>(53 %)</a:t>
              </a: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54000" y="1957412"/>
            <a:ext cx="8686800" cy="673100"/>
            <a:chOff x="160" y="1216"/>
            <a:chExt cx="5472" cy="424"/>
          </a:xfrm>
        </p:grpSpPr>
        <p:sp>
          <p:nvSpPr>
            <p:cNvPr id="6163" name="Rectangle 24"/>
            <p:cNvSpPr>
              <a:spLocks noChangeArrowheads="1"/>
            </p:cNvSpPr>
            <p:nvPr/>
          </p:nvSpPr>
          <p:spPr bwMode="auto">
            <a:xfrm>
              <a:off x="160" y="1216"/>
              <a:ext cx="1736" cy="1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Rectangle 25"/>
            <p:cNvSpPr>
              <a:spLocks noChangeArrowheads="1"/>
            </p:cNvSpPr>
            <p:nvPr/>
          </p:nvSpPr>
          <p:spPr bwMode="auto">
            <a:xfrm>
              <a:off x="2024" y="1216"/>
              <a:ext cx="1736" cy="1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Rectangle 26"/>
            <p:cNvSpPr>
              <a:spLocks noChangeArrowheads="1"/>
            </p:cNvSpPr>
            <p:nvPr/>
          </p:nvSpPr>
          <p:spPr bwMode="auto">
            <a:xfrm>
              <a:off x="3896" y="1464"/>
              <a:ext cx="1736" cy="1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254000" y="2338412"/>
            <a:ext cx="8686800" cy="1485900"/>
            <a:chOff x="160" y="1456"/>
            <a:chExt cx="5472" cy="936"/>
          </a:xfrm>
        </p:grpSpPr>
        <p:sp>
          <p:nvSpPr>
            <p:cNvPr id="6160" name="Rectangle 28"/>
            <p:cNvSpPr>
              <a:spLocks noChangeArrowheads="1"/>
            </p:cNvSpPr>
            <p:nvPr/>
          </p:nvSpPr>
          <p:spPr bwMode="auto">
            <a:xfrm>
              <a:off x="160" y="1456"/>
              <a:ext cx="1736" cy="176"/>
            </a:xfrm>
            <a:prstGeom prst="rect">
              <a:avLst/>
            </a:prstGeom>
            <a:noFill/>
            <a:ln w="28575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Rectangle 29"/>
            <p:cNvSpPr>
              <a:spLocks noChangeArrowheads="1"/>
            </p:cNvSpPr>
            <p:nvPr/>
          </p:nvSpPr>
          <p:spPr bwMode="auto">
            <a:xfrm>
              <a:off x="2032" y="1976"/>
              <a:ext cx="1736" cy="176"/>
            </a:xfrm>
            <a:prstGeom prst="rect">
              <a:avLst/>
            </a:prstGeom>
            <a:noFill/>
            <a:ln w="28575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Rectangle 30"/>
            <p:cNvSpPr>
              <a:spLocks noChangeArrowheads="1"/>
            </p:cNvSpPr>
            <p:nvPr/>
          </p:nvSpPr>
          <p:spPr bwMode="auto">
            <a:xfrm>
              <a:off x="3896" y="2216"/>
              <a:ext cx="1736" cy="176"/>
            </a:xfrm>
            <a:prstGeom prst="rect">
              <a:avLst/>
            </a:prstGeom>
            <a:noFill/>
            <a:ln w="28575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266700" y="1944712"/>
            <a:ext cx="8661400" cy="2260600"/>
            <a:chOff x="168" y="1208"/>
            <a:chExt cx="5456" cy="1424"/>
          </a:xfrm>
        </p:grpSpPr>
        <p:sp>
          <p:nvSpPr>
            <p:cNvPr id="6155" name="Rectangle 32"/>
            <p:cNvSpPr>
              <a:spLocks noChangeArrowheads="1"/>
            </p:cNvSpPr>
            <p:nvPr/>
          </p:nvSpPr>
          <p:spPr bwMode="auto">
            <a:xfrm>
              <a:off x="168" y="1704"/>
              <a:ext cx="1736" cy="176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Rectangle 33"/>
            <p:cNvSpPr>
              <a:spLocks noChangeArrowheads="1"/>
            </p:cNvSpPr>
            <p:nvPr/>
          </p:nvSpPr>
          <p:spPr bwMode="auto">
            <a:xfrm>
              <a:off x="2024" y="1472"/>
              <a:ext cx="1736" cy="176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" name="Rectangle 34"/>
            <p:cNvSpPr>
              <a:spLocks noChangeArrowheads="1"/>
            </p:cNvSpPr>
            <p:nvPr/>
          </p:nvSpPr>
          <p:spPr bwMode="auto">
            <a:xfrm>
              <a:off x="2024" y="1712"/>
              <a:ext cx="1736" cy="176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8" name="Rectangle 35"/>
            <p:cNvSpPr>
              <a:spLocks noChangeArrowheads="1"/>
            </p:cNvSpPr>
            <p:nvPr/>
          </p:nvSpPr>
          <p:spPr bwMode="auto">
            <a:xfrm>
              <a:off x="3888" y="1208"/>
              <a:ext cx="1736" cy="176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9" name="Rectangle 36"/>
            <p:cNvSpPr>
              <a:spLocks noChangeArrowheads="1"/>
            </p:cNvSpPr>
            <p:nvPr/>
          </p:nvSpPr>
          <p:spPr bwMode="auto">
            <a:xfrm>
              <a:off x="3888" y="2456"/>
              <a:ext cx="1736" cy="176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266700" y="3138512"/>
            <a:ext cx="8661400" cy="1473200"/>
            <a:chOff x="168" y="1960"/>
            <a:chExt cx="5456" cy="928"/>
          </a:xfrm>
        </p:grpSpPr>
        <p:sp>
          <p:nvSpPr>
            <p:cNvPr id="6153" name="Rectangle 38"/>
            <p:cNvSpPr>
              <a:spLocks noChangeArrowheads="1"/>
            </p:cNvSpPr>
            <p:nvPr/>
          </p:nvSpPr>
          <p:spPr bwMode="auto">
            <a:xfrm>
              <a:off x="168" y="1960"/>
              <a:ext cx="1736" cy="176"/>
            </a:xfrm>
            <a:prstGeom prst="rect">
              <a:avLst/>
            </a:prstGeom>
            <a:noFill/>
            <a:ln w="28575">
              <a:solidFill>
                <a:srgbClr val="00CC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4" name="Rectangle 39"/>
            <p:cNvSpPr>
              <a:spLocks noChangeArrowheads="1"/>
            </p:cNvSpPr>
            <p:nvPr/>
          </p:nvSpPr>
          <p:spPr bwMode="auto">
            <a:xfrm>
              <a:off x="3888" y="2712"/>
              <a:ext cx="1736" cy="176"/>
            </a:xfrm>
            <a:prstGeom prst="rect">
              <a:avLst/>
            </a:prstGeom>
            <a:noFill/>
            <a:ln w="28575">
              <a:solidFill>
                <a:srgbClr val="00CC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754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1928813" y="76200"/>
            <a:ext cx="7215187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>
              <a:lnSpc>
                <a:spcPct val="80000"/>
              </a:lnSpc>
              <a:defRPr/>
            </a:pPr>
            <a:endParaRPr lang="nl-BE" sz="2000" b="1" dirty="0">
              <a:solidFill>
                <a:srgbClr val="CC0000"/>
              </a:solidFill>
              <a:latin typeface="+mn-lt"/>
              <a:cs typeface="+mn-cs"/>
            </a:endParaRPr>
          </a:p>
        </p:txBody>
      </p:sp>
      <p:sp>
        <p:nvSpPr>
          <p:cNvPr id="47" name="Rectangle 85"/>
          <p:cNvSpPr>
            <a:spLocks noChangeArrowheads="1"/>
          </p:cNvSpPr>
          <p:nvPr/>
        </p:nvSpPr>
        <p:spPr bwMode="auto">
          <a:xfrm>
            <a:off x="142875" y="188640"/>
            <a:ext cx="823913" cy="246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aseline="0">
                <a:solidFill>
                  <a:schemeClr val="bg1"/>
                </a:solidFill>
              </a:rPr>
              <a:t>PM models</a:t>
            </a:r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1583035" y="2204864"/>
            <a:ext cx="70214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endParaRPr lang="en-US" sz="1200" i="1" dirty="0">
              <a:solidFill>
                <a:srgbClr val="0070C0"/>
              </a:solidFill>
              <a:latin typeface="Century Gothic" pitchFamily="34" charset="0"/>
              <a:ea typeface="ＭＳ Ｐゴシック" pitchFamily="1" charset="-128"/>
            </a:endParaRPr>
          </a:p>
          <a:p>
            <a:pPr marL="342900" indent="-342900">
              <a:buClr>
                <a:schemeClr val="tx2"/>
              </a:buClr>
              <a:defRPr/>
            </a:pPr>
            <a:r>
              <a:rPr lang="en-US" sz="2000" b="1" dirty="0" smtClean="0">
                <a:solidFill>
                  <a:srgbClr val="CC0000"/>
                </a:solidFill>
                <a:latin typeface="+mn-lt"/>
                <a:cs typeface="+mn-cs"/>
              </a:rPr>
              <a:t>All </a:t>
            </a:r>
            <a:r>
              <a:rPr lang="en-US" sz="2000" b="1" dirty="0">
                <a:solidFill>
                  <a:srgbClr val="CC0000"/>
                </a:solidFill>
                <a:latin typeface="+mn-lt"/>
                <a:cs typeface="+mn-cs"/>
              </a:rPr>
              <a:t>models are wrong, but some are </a:t>
            </a:r>
            <a:r>
              <a:rPr lang="en-US" sz="2000" b="1" dirty="0" smtClean="0">
                <a:solidFill>
                  <a:srgbClr val="CC0000"/>
                </a:solidFill>
                <a:latin typeface="+mn-lt"/>
                <a:cs typeface="+mn-cs"/>
              </a:rPr>
              <a:t>useful ! (Deming) </a:t>
            </a:r>
            <a:endParaRPr lang="en-US" sz="2000" b="1" dirty="0">
              <a:solidFill>
                <a:srgbClr val="CC0000"/>
              </a:solidFill>
              <a:latin typeface="+mn-lt"/>
              <a:cs typeface="+mn-cs"/>
            </a:endParaRPr>
          </a:p>
        </p:txBody>
      </p:sp>
      <p:sp>
        <p:nvSpPr>
          <p:cNvPr id="30731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5EC824D-0024-4F77-9E0F-FEDD184DCBF7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6</a:t>
            </a:fld>
            <a:endParaRPr lang="en-US" sz="1400" smtClean="0">
              <a:solidFill>
                <a:schemeClr val="tx1"/>
              </a:solidFill>
              <a:latin typeface="Arial" pitchFamily="34" charset="0"/>
              <a:ea typeface="MS PGothic" pitchFamily="34" charset="-128"/>
            </a:endParaRPr>
          </a:p>
        </p:txBody>
      </p:sp>
      <p:pic>
        <p:nvPicPr>
          <p:cNvPr id="29" name="Afbeelding 28" descr="pdc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8006" y="44624"/>
            <a:ext cx="2438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Afbeelding 11" descr="phantom_hum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0127" y="2823322"/>
            <a:ext cx="5048137" cy="344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3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5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944042" y="738534"/>
            <a:ext cx="7215187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 algn="ctr">
              <a:lnSpc>
                <a:spcPct val="80000"/>
              </a:lnSpc>
            </a:pPr>
            <a:endParaRPr lang="nl-BE" sz="4000" b="1" dirty="0" smtClean="0">
              <a:solidFill>
                <a:srgbClr val="FF000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7" name="Rectangle 85"/>
          <p:cNvSpPr>
            <a:spLocks noChangeArrowheads="1"/>
          </p:cNvSpPr>
          <p:nvPr/>
        </p:nvSpPr>
        <p:spPr bwMode="auto">
          <a:xfrm>
            <a:off x="142875" y="428625"/>
            <a:ext cx="823913" cy="246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aseline="0">
                <a:solidFill>
                  <a:schemeClr val="bg1"/>
                </a:solidFill>
              </a:rPr>
              <a:t>PM models</a:t>
            </a:r>
          </a:p>
        </p:txBody>
      </p:sp>
      <p:sp>
        <p:nvSpPr>
          <p:cNvPr id="31752" name="Text Box 60"/>
          <p:cNvSpPr txBox="1">
            <a:spLocks noChangeArrowheads="1"/>
          </p:cNvSpPr>
          <p:nvPr/>
        </p:nvSpPr>
        <p:spPr bwMode="auto">
          <a:xfrm>
            <a:off x="1086917" y="662334"/>
            <a:ext cx="70723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nl-BE" sz="2800" b="1" dirty="0">
                <a:solidFill>
                  <a:srgbClr val="0070C0"/>
                </a:solidFill>
              </a:rPr>
              <a:t>7 </a:t>
            </a:r>
            <a:r>
              <a:rPr lang="nl-BE" sz="2800" b="1" dirty="0" err="1">
                <a:solidFill>
                  <a:srgbClr val="0070C0"/>
                </a:solidFill>
              </a:rPr>
              <a:t>principles</a:t>
            </a:r>
            <a:r>
              <a:rPr lang="nl-BE" sz="2800" b="1" dirty="0">
                <a:solidFill>
                  <a:srgbClr val="0070C0"/>
                </a:solidFill>
              </a:rPr>
              <a:t> 		</a:t>
            </a:r>
            <a:r>
              <a:rPr lang="nl-BE" sz="2800" b="1" dirty="0" smtClean="0">
                <a:solidFill>
                  <a:srgbClr val="0070C0"/>
                </a:solidFill>
              </a:rPr>
              <a:t>&amp; </a:t>
            </a:r>
            <a:r>
              <a:rPr lang="nl-BE" sz="2800" b="1" dirty="0">
                <a:solidFill>
                  <a:srgbClr val="0070C0"/>
                </a:solidFill>
              </a:rPr>
              <a:t>	7 </a:t>
            </a:r>
            <a:r>
              <a:rPr lang="nl-BE" sz="2800" b="1" dirty="0" err="1">
                <a:solidFill>
                  <a:srgbClr val="0070C0"/>
                </a:solidFill>
              </a:rPr>
              <a:t>themes</a:t>
            </a:r>
            <a:endParaRPr lang="nl-BE" sz="2800" b="1" dirty="0">
              <a:solidFill>
                <a:srgbClr val="0070C0"/>
              </a:solidFill>
            </a:endParaRPr>
          </a:p>
        </p:txBody>
      </p:sp>
      <p:sp>
        <p:nvSpPr>
          <p:cNvPr id="31753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3D2E9B9-64BA-4A28-AE11-1CE42C35159A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7</a:t>
            </a:fld>
            <a:endParaRPr lang="en-US" sz="1400" smtClean="0">
              <a:solidFill>
                <a:schemeClr val="tx1"/>
              </a:solidFill>
              <a:latin typeface="Arial" pitchFamily="34" charset="0"/>
              <a:ea typeface="MS PGothic" pitchFamily="34" charset="-128"/>
            </a:endParaRPr>
          </a:p>
        </p:txBody>
      </p:sp>
      <p:pic>
        <p:nvPicPr>
          <p:cNvPr id="31754" name="Picture 4" descr="p2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27409"/>
            <a:ext cx="1420813" cy="449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04" name="Tijdelijke aanduiding voor inhoud 2"/>
          <p:cNvSpPr txBox="1">
            <a:spLocks/>
          </p:cNvSpPr>
          <p:nvPr/>
        </p:nvSpPr>
        <p:spPr bwMode="auto">
          <a:xfrm>
            <a:off x="899592" y="1714847"/>
            <a:ext cx="4487862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Continued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business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justification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Learn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from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experience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Defined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roles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&amp;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responsibilities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Manage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by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stages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Manage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by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exception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Focus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on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products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Tailor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to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suit</a:t>
            </a: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the project environment</a:t>
            </a:r>
          </a:p>
        </p:txBody>
      </p:sp>
      <p:sp>
        <p:nvSpPr>
          <p:cNvPr id="105" name="Tijdelijke aanduiding voor inhoud 2"/>
          <p:cNvSpPr txBox="1">
            <a:spLocks/>
          </p:cNvSpPr>
          <p:nvPr/>
        </p:nvSpPr>
        <p:spPr bwMode="auto">
          <a:xfrm>
            <a:off x="5581129" y="1714847"/>
            <a:ext cx="1966913" cy="412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Business case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Organization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Quality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Plans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Risk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Change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rgbClr val="000000"/>
              </a:buClr>
              <a:buFont typeface="Wingdings" pitchFamily="2" charset="2"/>
              <a:buBlip>
                <a:blip r:embed="rId4"/>
              </a:buBlip>
              <a:defRPr/>
            </a:pPr>
            <a:r>
              <a:rPr lang="nl-BE" sz="1800" kern="0" baseline="0" dirty="0">
                <a:solidFill>
                  <a:srgbClr val="0070C0"/>
                </a:solidFill>
                <a:latin typeface="Century Gothic"/>
                <a:ea typeface="+mn-ea"/>
              </a:rPr>
              <a:t> </a:t>
            </a:r>
            <a:r>
              <a:rPr lang="nl-BE" sz="1800" kern="0" baseline="0" dirty="0" err="1">
                <a:solidFill>
                  <a:srgbClr val="0070C0"/>
                </a:solidFill>
                <a:latin typeface="Century Gothic"/>
                <a:ea typeface="+mn-ea"/>
              </a:rPr>
              <a:t>Progress</a:t>
            </a:r>
            <a:endParaRPr lang="nl-BE" sz="1800" kern="0" baseline="0" dirty="0">
              <a:solidFill>
                <a:srgbClr val="0070C0"/>
              </a:solidFill>
              <a:latin typeface="Century Gothic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038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5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1928813" y="76200"/>
            <a:ext cx="7215187" cy="5138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1">
              <a:lnSpc>
                <a:spcPct val="80000"/>
              </a:lnSpc>
            </a:pPr>
            <a:endParaRPr lang="nl-BE" sz="2800">
              <a:solidFill>
                <a:srgbClr val="14A2D4"/>
              </a:solidFill>
            </a:endParaRPr>
          </a:p>
        </p:txBody>
      </p:sp>
      <p:sp>
        <p:nvSpPr>
          <p:cNvPr id="47" name="Rectangle 85"/>
          <p:cNvSpPr>
            <a:spLocks noChangeArrowheads="1"/>
          </p:cNvSpPr>
          <p:nvPr/>
        </p:nvSpPr>
        <p:spPr bwMode="auto">
          <a:xfrm>
            <a:off x="142875" y="428625"/>
            <a:ext cx="823913" cy="246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aseline="0">
                <a:solidFill>
                  <a:schemeClr val="bg1"/>
                </a:solidFill>
              </a:rPr>
              <a:t>PM models</a:t>
            </a:r>
          </a:p>
        </p:txBody>
      </p:sp>
      <p:sp>
        <p:nvSpPr>
          <p:cNvPr id="32775" name="Text Box 4"/>
          <p:cNvSpPr txBox="1">
            <a:spLocks noChangeArrowheads="1"/>
          </p:cNvSpPr>
          <p:nvPr/>
        </p:nvSpPr>
        <p:spPr bwMode="auto">
          <a:xfrm>
            <a:off x="179387" y="44624"/>
            <a:ext cx="90011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nl-BE" sz="2000" b="1" dirty="0">
                <a:solidFill>
                  <a:srgbClr val="0070C0"/>
                </a:solidFill>
              </a:rPr>
              <a:t>7 </a:t>
            </a:r>
            <a:r>
              <a:rPr lang="nl-BE" sz="2000" b="1" dirty="0" err="1">
                <a:solidFill>
                  <a:srgbClr val="0070C0"/>
                </a:solidFill>
              </a:rPr>
              <a:t>distinctive</a:t>
            </a:r>
            <a:r>
              <a:rPr lang="nl-BE" sz="2000" b="1" dirty="0">
                <a:solidFill>
                  <a:srgbClr val="0070C0"/>
                </a:solidFill>
              </a:rPr>
              <a:t> (project) management </a:t>
            </a:r>
            <a:r>
              <a:rPr lang="nl-BE" sz="2000" b="1" dirty="0" err="1">
                <a:solidFill>
                  <a:srgbClr val="0070C0"/>
                </a:solidFill>
              </a:rPr>
              <a:t>processes</a:t>
            </a:r>
            <a:endParaRPr lang="nl-BE" sz="2000" b="1" dirty="0">
              <a:solidFill>
                <a:srgbClr val="0070C0"/>
              </a:solidFill>
            </a:endParaRPr>
          </a:p>
          <a:p>
            <a:r>
              <a:rPr lang="nl-BE" sz="2000" b="1" dirty="0" err="1">
                <a:solidFill>
                  <a:srgbClr val="0070C0"/>
                </a:solidFill>
              </a:rPr>
              <a:t>interacting</a:t>
            </a:r>
            <a:r>
              <a:rPr lang="nl-BE" sz="2000" b="1" dirty="0">
                <a:solidFill>
                  <a:srgbClr val="0070C0"/>
                </a:solidFill>
              </a:rPr>
              <a:t> at 4 management </a:t>
            </a:r>
            <a:r>
              <a:rPr lang="nl-BE" sz="2000" b="1" dirty="0" err="1">
                <a:solidFill>
                  <a:srgbClr val="0070C0"/>
                </a:solidFill>
              </a:rPr>
              <a:t>levels</a:t>
            </a:r>
            <a:r>
              <a:rPr lang="nl-BE" sz="2000" b="1" baseline="0" dirty="0">
                <a:solidFill>
                  <a:srgbClr val="0070C0"/>
                </a:solidFill>
              </a:rPr>
              <a:t> …</a:t>
            </a:r>
            <a:endParaRPr lang="nl-BE" sz="2000" b="1" dirty="0">
              <a:solidFill>
                <a:srgbClr val="0070C0"/>
              </a:solidFill>
            </a:endParaRPr>
          </a:p>
        </p:txBody>
      </p:sp>
      <p:sp>
        <p:nvSpPr>
          <p:cNvPr id="32776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AD9AA0-98F1-44AE-BB81-FB01EF2D615F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8</a:t>
            </a:fld>
            <a:endParaRPr lang="en-US" sz="1400" smtClean="0">
              <a:solidFill>
                <a:schemeClr val="tx1"/>
              </a:solidFill>
              <a:latin typeface="Arial" pitchFamily="34" charset="0"/>
              <a:ea typeface="MS PGothic" pitchFamily="34" charset="-128"/>
            </a:endParaRPr>
          </a:p>
        </p:txBody>
      </p:sp>
      <p:pic>
        <p:nvPicPr>
          <p:cNvPr id="32777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676910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4" descr="p2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77788"/>
            <a:ext cx="1420813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343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5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1928813" y="76200"/>
            <a:ext cx="7215187" cy="5138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1">
              <a:lnSpc>
                <a:spcPct val="80000"/>
              </a:lnSpc>
            </a:pPr>
            <a:endParaRPr lang="nl-BE" sz="2800">
              <a:solidFill>
                <a:srgbClr val="14A2D4"/>
              </a:solidFill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7786563" y="643731"/>
            <a:ext cx="1177925" cy="481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2200" b="1" kern="0" baseline="0" dirty="0" err="1">
                <a:latin typeface="+mj-lt"/>
                <a:ea typeface="+mj-ea"/>
                <a:cs typeface="+mj-cs"/>
              </a:rPr>
              <a:t>PMBoK</a:t>
            </a:r>
            <a:endParaRPr lang="en-US" sz="2200" b="1" kern="0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338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1425" y="142875"/>
            <a:ext cx="15525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973262"/>
            <a:ext cx="8870207" cy="42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5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CAFF3CB-6963-414E-8AE9-A28AE0149FB6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9</a:t>
            </a:fld>
            <a:endParaRPr lang="en-US" sz="1400" smtClean="0">
              <a:solidFill>
                <a:schemeClr val="tx1"/>
              </a:solidFill>
              <a:latin typeface="Arial" pitchFamily="34" charset="0"/>
              <a:ea typeface="MS PGothic" pitchFamily="34" charset="-128"/>
            </a:endParaRPr>
          </a:p>
        </p:txBody>
      </p:sp>
      <p:pic>
        <p:nvPicPr>
          <p:cNvPr id="3380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32924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030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7"/>
          <p:cNvSpPr>
            <a:spLocks noChangeArrowheads="1"/>
          </p:cNvSpPr>
          <p:nvPr/>
        </p:nvSpPr>
        <p:spPr bwMode="auto">
          <a:xfrm>
            <a:off x="2225675" y="6172200"/>
            <a:ext cx="29860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aseline="0">
                <a:solidFill>
                  <a:srgbClr val="0592C4"/>
                </a:solidFill>
              </a:rPr>
              <a:t>we listen. we think. we consult. we act… with you.</a:t>
            </a:r>
          </a:p>
        </p:txBody>
      </p:sp>
      <p:sp>
        <p:nvSpPr>
          <p:cNvPr id="44095" name="Rectangle 63"/>
          <p:cNvSpPr>
            <a:spLocks noChangeArrowheads="1"/>
          </p:cNvSpPr>
          <p:nvPr/>
        </p:nvSpPr>
        <p:spPr bwMode="auto">
          <a:xfrm>
            <a:off x="1928813" y="76200"/>
            <a:ext cx="7215187" cy="5138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lvl="1">
              <a:lnSpc>
                <a:spcPct val="80000"/>
              </a:lnSpc>
            </a:pPr>
            <a:endParaRPr lang="nl-BE" sz="2800">
              <a:solidFill>
                <a:srgbClr val="14A2D4"/>
              </a:solidFill>
            </a:endParaRPr>
          </a:p>
        </p:txBody>
      </p:sp>
      <p:pic>
        <p:nvPicPr>
          <p:cNvPr id="34821" name="Picture 39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7750" y="5768975"/>
            <a:ext cx="1295400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 descr="DRAFTlogo.jpg"/>
          <p:cNvPicPr>
            <a:picLocks noChangeAspect="1"/>
          </p:cNvPicPr>
          <p:nvPr/>
        </p:nvPicPr>
        <p:blipFill>
          <a:blip r:embed="rId4" cstate="print"/>
          <a:srcRect t="61458" r="56250" b="11458"/>
          <a:stretch>
            <a:fillRect/>
          </a:stretch>
        </p:blipFill>
        <p:spPr bwMode="auto">
          <a:xfrm>
            <a:off x="2214563" y="5500688"/>
            <a:ext cx="1500187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Rectangle 85"/>
          <p:cNvSpPr>
            <a:spLocks noChangeArrowheads="1"/>
          </p:cNvSpPr>
          <p:nvPr/>
        </p:nvSpPr>
        <p:spPr bwMode="auto">
          <a:xfrm>
            <a:off x="142875" y="428625"/>
            <a:ext cx="1371600" cy="2460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aseline="0">
                <a:solidFill>
                  <a:schemeClr val="bg1"/>
                </a:solidFill>
              </a:rPr>
              <a:t>PM models - PMBoK</a:t>
            </a:r>
          </a:p>
        </p:txBody>
      </p:sp>
      <p:pic>
        <p:nvPicPr>
          <p:cNvPr id="3482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92150"/>
            <a:ext cx="9144000" cy="61658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pic>
        <p:nvPicPr>
          <p:cNvPr id="3482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1425" y="142875"/>
            <a:ext cx="155257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07504" y="67667"/>
            <a:ext cx="2664296" cy="481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2200" b="1" kern="0" baseline="0" dirty="0" err="1" smtClean="0">
                <a:latin typeface="+mj-lt"/>
                <a:ea typeface="+mj-ea"/>
                <a:cs typeface="+mj-cs"/>
              </a:rPr>
              <a:t>PMBoK</a:t>
            </a:r>
            <a:r>
              <a:rPr lang="en-US" sz="2200" b="1" kern="0" baseline="0" dirty="0" smtClean="0">
                <a:latin typeface="+mj-lt"/>
                <a:ea typeface="+mj-ea"/>
                <a:cs typeface="+mj-cs"/>
              </a:rPr>
              <a:t> - 4</a:t>
            </a:r>
            <a:r>
              <a:rPr lang="en-US" sz="2200" b="1" kern="0" baseline="30000" dirty="0" smtClean="0">
                <a:latin typeface="+mj-lt"/>
                <a:ea typeface="+mj-ea"/>
                <a:cs typeface="+mj-cs"/>
              </a:rPr>
              <a:t>th</a:t>
            </a:r>
            <a:r>
              <a:rPr lang="en-US" sz="2200" b="1" kern="0" baseline="0" dirty="0" smtClean="0">
                <a:latin typeface="+mj-lt"/>
                <a:ea typeface="+mj-ea"/>
                <a:cs typeface="+mj-cs"/>
              </a:rPr>
              <a:t> edition</a:t>
            </a:r>
            <a:endParaRPr lang="en-US" sz="2200" b="1" kern="0" baseline="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894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95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CC Operating Model</a:t>
            </a:r>
          </a:p>
        </p:txBody>
      </p:sp>
    </p:spTree>
    <p:extLst>
      <p:ext uri="{BB962C8B-B14F-4D97-AF65-F5344CB8AC3E}">
        <p14:creationId xmlns:p14="http://schemas.microsoft.com/office/powerpoint/2010/main" val="31410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6271" y="775802"/>
            <a:ext cx="7010400" cy="4957454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C468-BD82-4E5D-A1D8-4BC799F9B7E0}" type="slidenum">
              <a:rPr lang="nl-BE" smtClean="0"/>
              <a:pPr>
                <a:defRPr/>
              </a:pPr>
              <a:t>12</a:t>
            </a:fld>
            <a:endParaRPr lang="nl-BE"/>
          </a:p>
        </p:txBody>
      </p:sp>
      <p:sp>
        <p:nvSpPr>
          <p:cNvPr id="4" name="Ovaal 3"/>
          <p:cNvSpPr/>
          <p:nvPr/>
        </p:nvSpPr>
        <p:spPr>
          <a:xfrm>
            <a:off x="1691680" y="5661248"/>
            <a:ext cx="2304256" cy="504056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 smtClean="0">
                <a:solidFill>
                  <a:schemeClr val="bg1"/>
                </a:solidFill>
              </a:rPr>
              <a:t>PPM </a:t>
            </a:r>
            <a:r>
              <a:rPr lang="nl-BE" b="1" dirty="0">
                <a:solidFill>
                  <a:schemeClr val="bg1"/>
                </a:solidFill>
              </a:rPr>
              <a:t>~ </a:t>
            </a:r>
            <a:r>
              <a:rPr lang="nl-BE" b="1" dirty="0" err="1">
                <a:solidFill>
                  <a:schemeClr val="bg1"/>
                </a:solidFill>
              </a:rPr>
              <a:t>build</a:t>
            </a:r>
            <a:endParaRPr lang="nl-BE" b="1" dirty="0">
              <a:solidFill>
                <a:schemeClr val="bg1"/>
              </a:solidFill>
            </a:endParaRPr>
          </a:p>
        </p:txBody>
      </p:sp>
      <p:sp>
        <p:nvSpPr>
          <p:cNvPr id="6" name="Ovaal 5"/>
          <p:cNvSpPr/>
          <p:nvPr/>
        </p:nvSpPr>
        <p:spPr>
          <a:xfrm>
            <a:off x="5076056" y="476672"/>
            <a:ext cx="2312640" cy="504056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 smtClean="0">
                <a:solidFill>
                  <a:schemeClr val="bg1"/>
                </a:solidFill>
              </a:rPr>
              <a:t>PPM ~ </a:t>
            </a:r>
            <a:r>
              <a:rPr lang="nl-BE" b="1" dirty="0" err="1" smtClean="0">
                <a:solidFill>
                  <a:schemeClr val="bg1"/>
                </a:solidFill>
              </a:rPr>
              <a:t>improve</a:t>
            </a:r>
            <a:endParaRPr lang="nl-B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7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C468-BD82-4E5D-A1D8-4BC799F9B7E0}" type="slidenum">
              <a:rPr lang="nl-BE" smtClean="0"/>
              <a:pPr>
                <a:defRPr/>
              </a:pPr>
              <a:t>13</a:t>
            </a:fld>
            <a:endParaRPr lang="nl-BE"/>
          </a:p>
        </p:txBody>
      </p:sp>
      <p:sp>
        <p:nvSpPr>
          <p:cNvPr id="5" name="Ovaal 4"/>
          <p:cNvSpPr/>
          <p:nvPr/>
        </p:nvSpPr>
        <p:spPr>
          <a:xfrm>
            <a:off x="1691680" y="5661248"/>
            <a:ext cx="2304256" cy="504056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 smtClean="0">
                <a:solidFill>
                  <a:schemeClr val="bg1"/>
                </a:solidFill>
              </a:rPr>
              <a:t>PPM </a:t>
            </a:r>
            <a:r>
              <a:rPr lang="nl-BE" b="1" dirty="0">
                <a:solidFill>
                  <a:schemeClr val="bg1"/>
                </a:solidFill>
              </a:rPr>
              <a:t>~ </a:t>
            </a:r>
            <a:r>
              <a:rPr lang="nl-BE" b="1" dirty="0" err="1">
                <a:solidFill>
                  <a:schemeClr val="bg1"/>
                </a:solidFill>
              </a:rPr>
              <a:t>build</a:t>
            </a:r>
            <a:endParaRPr lang="nl-BE" b="1" dirty="0">
              <a:solidFill>
                <a:schemeClr val="bg1"/>
              </a:solidFill>
            </a:endParaRPr>
          </a:p>
        </p:txBody>
      </p:sp>
      <p:sp>
        <p:nvSpPr>
          <p:cNvPr id="6" name="Ovaal 5"/>
          <p:cNvSpPr/>
          <p:nvPr/>
        </p:nvSpPr>
        <p:spPr>
          <a:xfrm>
            <a:off x="5211688" y="476672"/>
            <a:ext cx="2312640" cy="504056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 smtClean="0">
                <a:solidFill>
                  <a:schemeClr val="bg1"/>
                </a:solidFill>
              </a:rPr>
              <a:t>PPM ~ </a:t>
            </a:r>
            <a:r>
              <a:rPr lang="nl-BE" b="1" dirty="0" err="1" smtClean="0">
                <a:solidFill>
                  <a:schemeClr val="bg1"/>
                </a:solidFill>
              </a:rPr>
              <a:t>improve</a:t>
            </a:r>
            <a:endParaRPr lang="nl-BE" b="1" dirty="0">
              <a:solidFill>
                <a:schemeClr val="bg1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051" y="1028701"/>
            <a:ext cx="8058614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5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 Management Essentials</a:t>
            </a:r>
          </a:p>
        </p:txBody>
      </p:sp>
    </p:spTree>
    <p:extLst>
      <p:ext uri="{BB962C8B-B14F-4D97-AF65-F5344CB8AC3E}">
        <p14:creationId xmlns:p14="http://schemas.microsoft.com/office/powerpoint/2010/main" val="28474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280988"/>
            <a:ext cx="8577263" cy="647700"/>
          </a:xfrm>
        </p:spPr>
        <p:txBody>
          <a:bodyPr/>
          <a:lstStyle/>
          <a:p>
            <a:pPr algn="l" eaLnBrk="1" hangingPunct="1"/>
            <a:r>
              <a:rPr lang="en-GB" sz="3200" dirty="0" smtClean="0"/>
              <a:t>                 From Business Case to ...</a:t>
            </a:r>
            <a:br>
              <a:rPr lang="en-GB" sz="3200" dirty="0" smtClean="0"/>
            </a:br>
            <a:r>
              <a:rPr lang="en-GB" sz="3200" dirty="0" smtClean="0"/>
              <a:t>Project Charter or Project Initiation Document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7250" y="764704"/>
            <a:ext cx="7458075" cy="5229225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GB" sz="2000" b="0" dirty="0" smtClean="0"/>
          </a:p>
          <a:p>
            <a:pPr eaLnBrk="1" hangingPunct="1">
              <a:buFont typeface="Wingdings" pitchFamily="2" charset="2"/>
              <a:buNone/>
            </a:pPr>
            <a:endParaRPr lang="en-GB" sz="2000" b="0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sz="2000" b="0" dirty="0" smtClean="0"/>
              <a:t>“A description of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0" dirty="0" smtClean="0"/>
              <a:t>		… the justification for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b="0" dirty="0" smtClean="0"/>
              <a:t>			… </a:t>
            </a:r>
            <a:r>
              <a:rPr lang="en-GB" sz="2000" b="0" dirty="0" smtClean="0">
                <a:solidFill>
                  <a:srgbClr val="009900"/>
                </a:solidFill>
              </a:rPr>
              <a:t>starting</a:t>
            </a:r>
            <a:r>
              <a:rPr lang="en-GB" sz="2000" b="0" dirty="0" smtClean="0"/>
              <a:t>, </a:t>
            </a:r>
            <a:r>
              <a:rPr lang="en-GB" sz="2000" b="0" dirty="0" smtClean="0">
                <a:solidFill>
                  <a:srgbClr val="002060"/>
                </a:solidFill>
              </a:rPr>
              <a:t>continuing</a:t>
            </a:r>
            <a:r>
              <a:rPr lang="en-GB" sz="2000" b="0" dirty="0" smtClean="0"/>
              <a:t> or </a:t>
            </a:r>
            <a:r>
              <a:rPr lang="en-GB" sz="2000" b="0" dirty="0" smtClean="0">
                <a:solidFill>
                  <a:srgbClr val="FF0000"/>
                </a:solidFill>
              </a:rPr>
              <a:t>stopping</a:t>
            </a:r>
            <a:r>
              <a:rPr lang="en-GB" sz="2000" b="0" dirty="0" smtClean="0"/>
              <a:t> the project”</a:t>
            </a:r>
            <a:endParaRPr lang="en-GB" sz="2000" u="sng" dirty="0" smtClean="0"/>
          </a:p>
          <a:p>
            <a:pPr eaLnBrk="1" hangingPunct="1"/>
            <a:r>
              <a:rPr lang="en-US" sz="2000" b="0" dirty="0" smtClean="0"/>
              <a:t>Business Reasons &amp; Objectives </a:t>
            </a:r>
          </a:p>
          <a:p>
            <a:pPr eaLnBrk="1" hangingPunct="1"/>
            <a:r>
              <a:rPr lang="en-US" sz="2000" b="0" dirty="0" smtClean="0"/>
              <a:t>Options considered &amp; calculated</a:t>
            </a:r>
          </a:p>
          <a:p>
            <a:pPr eaLnBrk="1" hangingPunct="1"/>
            <a:r>
              <a:rPr lang="en-US" sz="2000" b="0" dirty="0" smtClean="0"/>
              <a:t>Benefits estimated &amp; expected timescales</a:t>
            </a:r>
          </a:p>
          <a:p>
            <a:pPr eaLnBrk="1" hangingPunct="1"/>
            <a:r>
              <a:rPr lang="en-US" sz="2000" b="0" dirty="0" smtClean="0"/>
              <a:t>Assumptions &amp; Risks (key risks of the project) </a:t>
            </a:r>
          </a:p>
          <a:p>
            <a:pPr eaLnBrk="1" hangingPunct="1"/>
            <a:r>
              <a:rPr lang="en-US" sz="2000" b="0" dirty="0" smtClean="0"/>
              <a:t>Scope &amp; expectation descriptions</a:t>
            </a:r>
          </a:p>
          <a:p>
            <a:pPr eaLnBrk="1" hangingPunct="1"/>
            <a:r>
              <a:rPr lang="en-US" sz="2000" b="0" dirty="0" smtClean="0"/>
              <a:t>Budget</a:t>
            </a:r>
          </a:p>
          <a:p>
            <a:pPr eaLnBrk="1" hangingPunct="1"/>
            <a:r>
              <a:rPr lang="en-US" sz="2000" b="0" dirty="0" smtClean="0"/>
              <a:t>Planning (minimum : milestones) </a:t>
            </a:r>
          </a:p>
          <a:p>
            <a:pPr eaLnBrk="1" hangingPunct="1"/>
            <a:r>
              <a:rPr lang="en-US" sz="2000" b="0" dirty="0" smtClean="0"/>
              <a:t>Project </a:t>
            </a:r>
            <a:r>
              <a:rPr lang="en-US" sz="2000" b="0" dirty="0" err="1" smtClean="0"/>
              <a:t>organisaton</a:t>
            </a:r>
            <a:r>
              <a:rPr lang="en-US" sz="2000" b="0" dirty="0" smtClean="0"/>
              <a:t>, roles &amp; responsibilities</a:t>
            </a:r>
          </a:p>
          <a:p>
            <a:pPr eaLnBrk="1" hangingPunct="1"/>
            <a:r>
              <a:rPr lang="en-US" sz="2000" b="0" dirty="0" smtClean="0"/>
              <a:t>Formal project </a:t>
            </a:r>
            <a:r>
              <a:rPr lang="en-US" sz="2000" b="0" dirty="0" err="1" smtClean="0"/>
              <a:t>authorisation</a:t>
            </a:r>
            <a:r>
              <a:rPr lang="en-US" sz="2000" b="0" dirty="0" smtClean="0"/>
              <a:t>(s)</a:t>
            </a:r>
          </a:p>
          <a:p>
            <a:pPr eaLnBrk="1" hangingPunct="1"/>
            <a:r>
              <a:rPr lang="en-US" sz="2000" b="0" dirty="0" smtClean="0"/>
              <a:t>Project approach, governance &amp; methodology</a:t>
            </a:r>
          </a:p>
          <a:p>
            <a:pPr eaLnBrk="1" hangingPunct="1"/>
            <a:endParaRPr lang="en-GB" sz="2000" b="0" dirty="0" smtClean="0"/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gray">
          <a:xfrm>
            <a:off x="6660579" y="3789040"/>
            <a:ext cx="2447925" cy="2428875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endParaRPr lang="nl-BE" b="1" dirty="0">
              <a:solidFill>
                <a:srgbClr val="AE121D"/>
              </a:solidFill>
              <a:latin typeface="Century Gothic" pitchFamily="34" charset="0"/>
            </a:endParaRPr>
          </a:p>
          <a:p>
            <a:pPr algn="ctr"/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BC KEY NOTIONS:</a:t>
            </a:r>
          </a:p>
          <a:p>
            <a:pPr algn="ctr"/>
            <a:endParaRPr lang="nl-BE" b="1" dirty="0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</a:t>
            </a:r>
            <a:r>
              <a:rPr lang="nl-BE" b="1" dirty="0" err="1">
                <a:solidFill>
                  <a:srgbClr val="AE121D"/>
                </a:solidFill>
                <a:latin typeface="Century Gothic" pitchFamily="34" charset="0"/>
              </a:rPr>
              <a:t>Break-even</a:t>
            </a: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point</a:t>
            </a:r>
          </a:p>
          <a:p>
            <a:pPr>
              <a:buFontTx/>
              <a:buChar char="•"/>
            </a:pP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</a:t>
            </a:r>
            <a:r>
              <a:rPr lang="nl-BE" b="1" dirty="0" err="1">
                <a:solidFill>
                  <a:srgbClr val="AE121D"/>
                </a:solidFill>
                <a:latin typeface="Century Gothic" pitchFamily="34" charset="0"/>
              </a:rPr>
              <a:t>Payback-period</a:t>
            </a:r>
            <a:endParaRPr lang="nl-BE" b="1" dirty="0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CC/WACC</a:t>
            </a:r>
          </a:p>
          <a:p>
            <a:pPr>
              <a:buFontTx/>
              <a:buChar char="•"/>
            </a:pP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NPV</a:t>
            </a:r>
          </a:p>
          <a:p>
            <a:pPr>
              <a:buFontTx/>
              <a:buChar char="•"/>
            </a:pPr>
            <a:r>
              <a:rPr lang="nl-BE" b="1" dirty="0">
                <a:solidFill>
                  <a:srgbClr val="AE121D"/>
                </a:solidFill>
                <a:latin typeface="Century Gothic" pitchFamily="34" charset="0"/>
              </a:rPr>
              <a:t> ROI</a:t>
            </a:r>
          </a:p>
          <a:p>
            <a:pPr algn="ctr"/>
            <a:endParaRPr lang="en-US" b="1" dirty="0">
              <a:solidFill>
                <a:srgbClr val="AE121D"/>
              </a:solidFill>
              <a:latin typeface="Century Gothic" pitchFamily="34" charset="0"/>
            </a:endParaRPr>
          </a:p>
        </p:txBody>
      </p:sp>
      <p:sp>
        <p:nvSpPr>
          <p:cNvPr id="6" name="Up-Down Arrow 5"/>
          <p:cNvSpPr/>
          <p:nvPr/>
        </p:nvSpPr>
        <p:spPr>
          <a:xfrm>
            <a:off x="142875" y="2418606"/>
            <a:ext cx="714375" cy="3929062"/>
          </a:xfrm>
          <a:prstGeom prst="upDownArrow">
            <a:avLst>
              <a:gd name="adj1" fmla="val 50000"/>
              <a:gd name="adj2" fmla="val 15746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8-Point Star 6"/>
          <p:cNvSpPr/>
          <p:nvPr/>
        </p:nvSpPr>
        <p:spPr>
          <a:xfrm>
            <a:off x="0" y="2132856"/>
            <a:ext cx="1071563" cy="785812"/>
          </a:xfrm>
          <a:prstGeom prst="star8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/>
              <a:t>Business Case</a:t>
            </a:r>
          </a:p>
        </p:txBody>
      </p:sp>
      <p:sp>
        <p:nvSpPr>
          <p:cNvPr id="9" name="8-Point Star 8"/>
          <p:cNvSpPr/>
          <p:nvPr/>
        </p:nvSpPr>
        <p:spPr>
          <a:xfrm>
            <a:off x="0" y="5847606"/>
            <a:ext cx="1071563" cy="785812"/>
          </a:xfrm>
          <a:prstGeom prst="star8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/>
              <a:t>Project </a:t>
            </a:r>
          </a:p>
          <a:p>
            <a:pPr algn="ctr">
              <a:defRPr/>
            </a:pPr>
            <a:r>
              <a:rPr lang="en-US" sz="1200" b="1" dirty="0"/>
              <a:t>Charter / PID</a:t>
            </a:r>
          </a:p>
        </p:txBody>
      </p:sp>
      <p:sp>
        <p:nvSpPr>
          <p:cNvPr id="34824" name="Ovaal 7"/>
          <p:cNvSpPr>
            <a:spLocks noChangeArrowheads="1"/>
          </p:cNvSpPr>
          <p:nvPr/>
        </p:nvSpPr>
        <p:spPr bwMode="auto">
          <a:xfrm>
            <a:off x="714375" y="1000125"/>
            <a:ext cx="1357313" cy="285750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PMBOK</a:t>
            </a:r>
          </a:p>
        </p:txBody>
      </p:sp>
      <p:sp>
        <p:nvSpPr>
          <p:cNvPr id="34825" name="Ovaal 9"/>
          <p:cNvSpPr>
            <a:spLocks noChangeArrowheads="1"/>
          </p:cNvSpPr>
          <p:nvPr/>
        </p:nvSpPr>
        <p:spPr bwMode="auto">
          <a:xfrm>
            <a:off x="3786188" y="1000125"/>
            <a:ext cx="1357312" cy="285750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Prince2</a:t>
            </a:r>
          </a:p>
        </p:txBody>
      </p:sp>
    </p:spTree>
    <p:extLst>
      <p:ext uri="{BB962C8B-B14F-4D97-AF65-F5344CB8AC3E}">
        <p14:creationId xmlns:p14="http://schemas.microsoft.com/office/powerpoint/2010/main" val="6042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209550"/>
            <a:ext cx="8577262" cy="647700"/>
          </a:xfrm>
        </p:spPr>
        <p:txBody>
          <a:bodyPr/>
          <a:lstStyle/>
          <a:p>
            <a:pPr eaLnBrk="1" hangingPunct="1"/>
            <a:r>
              <a:rPr lang="en-GB" smtClean="0"/>
              <a:t>Be clear on deliverables …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2560638" y="1030288"/>
            <a:ext cx="3654425" cy="5327650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4" name="Ovaal 3"/>
          <p:cNvSpPr>
            <a:spLocks noChangeArrowheads="1"/>
          </p:cNvSpPr>
          <p:nvPr/>
        </p:nvSpPr>
        <p:spPr bwMode="auto">
          <a:xfrm>
            <a:off x="214313" y="4143375"/>
            <a:ext cx="1714500" cy="2071688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AE121D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WORK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BREAKDOWN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STRUCTURE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-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PMBOK</a:t>
            </a:r>
          </a:p>
        </p:txBody>
      </p:sp>
      <p:sp>
        <p:nvSpPr>
          <p:cNvPr id="6" name="Ovaal 5"/>
          <p:cNvSpPr>
            <a:spLocks noChangeArrowheads="1"/>
          </p:cNvSpPr>
          <p:nvPr/>
        </p:nvSpPr>
        <p:spPr bwMode="auto">
          <a:xfrm>
            <a:off x="6929438" y="4143375"/>
            <a:ext cx="1714500" cy="2071688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AE121D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PRODUCT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BREAKDOWN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STRUCTURE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-</a:t>
            </a:r>
          </a:p>
          <a:p>
            <a:pPr algn="ctr"/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Prince2</a:t>
            </a:r>
          </a:p>
        </p:txBody>
      </p:sp>
    </p:spTree>
    <p:extLst>
      <p:ext uri="{BB962C8B-B14F-4D97-AF65-F5344CB8AC3E}">
        <p14:creationId xmlns:p14="http://schemas.microsoft.com/office/powerpoint/2010/main" val="177807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2425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sz="3600" dirty="0" smtClean="0"/>
              <a:t>Objectives ? What the **** 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088" y="1571625"/>
            <a:ext cx="8964612" cy="32766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sz="1800" dirty="0" smtClean="0"/>
              <a:t>Business Objectives 	&lt;&gt; 		Project Objectives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Profit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Market share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Customer satisfaction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Employee satisfaction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Shareholder value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600" dirty="0" smtClean="0"/>
              <a:t>…</a:t>
            </a:r>
          </a:p>
          <a:p>
            <a:pPr marL="457200" indent="-457200" eaLnBrk="1" hangingPunct="1">
              <a:lnSpc>
                <a:spcPct val="80000"/>
              </a:lnSpc>
            </a:pPr>
            <a:endParaRPr lang="en-US" sz="1800" dirty="0" smtClean="0"/>
          </a:p>
          <a:p>
            <a:pPr marL="457200" indent="-457200" eaLnBrk="1" hangingPunct="1">
              <a:lnSpc>
                <a:spcPct val="80000"/>
              </a:lnSpc>
            </a:pPr>
            <a:endParaRPr lang="en-US" sz="1800" dirty="0" smtClean="0"/>
          </a:p>
          <a:p>
            <a:pPr marL="457200" indent="-457200" eaLnBrk="1" hangingPunct="1">
              <a:lnSpc>
                <a:spcPct val="80000"/>
              </a:lnSpc>
            </a:pPr>
            <a:endParaRPr lang="en-US" sz="1800" dirty="0" smtClean="0"/>
          </a:p>
          <a:p>
            <a:pPr marL="914400" lvl="1" indent="-457200" eaLnBrk="1" hangingPunct="1">
              <a:lnSpc>
                <a:spcPct val="80000"/>
              </a:lnSpc>
            </a:pPr>
            <a:endParaRPr lang="en-US" sz="1600" dirty="0" smtClean="0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5351463" y="3111500"/>
            <a:ext cx="1298575" cy="3667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742950" indent="-285750" algn="ctr">
              <a:spcBef>
                <a:spcPct val="20000"/>
              </a:spcBef>
            </a:pPr>
            <a:r>
              <a:rPr lang="en-US" b="1">
                <a:solidFill>
                  <a:srgbClr val="AE121D"/>
                </a:solidFill>
                <a:latin typeface="Arial Narrow" pitchFamily="34" charset="0"/>
              </a:rPr>
              <a:t>SCOPE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872288" y="5916613"/>
            <a:ext cx="2128837" cy="3698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742950" indent="-285750" algn="ctr">
              <a:spcBef>
                <a:spcPct val="20000"/>
              </a:spcBef>
            </a:pPr>
            <a:r>
              <a:rPr lang="en-US" b="1">
                <a:solidFill>
                  <a:srgbClr val="AE121D"/>
                </a:solidFill>
                <a:latin typeface="Arial Narrow" pitchFamily="34" charset="0"/>
              </a:rPr>
              <a:t>COST / BUDGET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275013" y="5919788"/>
            <a:ext cx="2297112" cy="36988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742950" indent="-285750" algn="ctr">
              <a:spcBef>
                <a:spcPct val="20000"/>
              </a:spcBef>
            </a:pPr>
            <a:r>
              <a:rPr lang="en-US" b="1">
                <a:solidFill>
                  <a:srgbClr val="AE121D"/>
                </a:solidFill>
                <a:latin typeface="Arial Narrow" pitchFamily="34" charset="0"/>
              </a:rPr>
              <a:t>TIME / SCHEDULE</a:t>
            </a:r>
          </a:p>
        </p:txBody>
      </p:sp>
      <p:sp>
        <p:nvSpPr>
          <p:cNvPr id="36871" name="AutoShape 7"/>
          <p:cNvSpPr>
            <a:spLocks noChangeArrowheads="1"/>
          </p:cNvSpPr>
          <p:nvPr/>
        </p:nvSpPr>
        <p:spPr bwMode="gray">
          <a:xfrm>
            <a:off x="4489450" y="3478213"/>
            <a:ext cx="3457575" cy="244792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3810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en-US" b="1" dirty="0">
                <a:solidFill>
                  <a:srgbClr val="AE121D"/>
                </a:solidFill>
                <a:latin typeface="Arial Narrow" pitchFamily="34" charset="0"/>
              </a:rPr>
              <a:t>QUALITY</a:t>
            </a:r>
          </a:p>
        </p:txBody>
      </p:sp>
      <p:sp>
        <p:nvSpPr>
          <p:cNvPr id="720906" name="AutoShape 10"/>
          <p:cNvSpPr>
            <a:spLocks noChangeArrowheads="1"/>
          </p:cNvSpPr>
          <p:nvPr/>
        </p:nvSpPr>
        <p:spPr bwMode="gray">
          <a:xfrm>
            <a:off x="1115616" y="3933056"/>
            <a:ext cx="2232025" cy="790575"/>
          </a:xfrm>
          <a:prstGeom prst="cloudCallout">
            <a:avLst>
              <a:gd name="adj1" fmla="val 222273"/>
              <a:gd name="adj2" fmla="val -15844"/>
            </a:avLst>
          </a:prstGeom>
          <a:solidFill>
            <a:srgbClr val="AE121D"/>
          </a:solidFill>
          <a:ln w="635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tIns="82800"/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determine the</a:t>
            </a:r>
          </a:p>
          <a:p>
            <a:pPr algn="ctr"/>
            <a:r>
              <a:rPr lang="en-US" sz="1200" b="1">
                <a:solidFill>
                  <a:schemeClr val="bg1"/>
                </a:solidFill>
              </a:rPr>
              <a:t>primary driver</a:t>
            </a:r>
          </a:p>
        </p:txBody>
      </p:sp>
    </p:spTree>
    <p:extLst>
      <p:ext uri="{BB962C8B-B14F-4D97-AF65-F5344CB8AC3E}">
        <p14:creationId xmlns:p14="http://schemas.microsoft.com/office/powerpoint/2010/main" val="92296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Define/review your baselines</a:t>
            </a:r>
          </a:p>
        </p:txBody>
      </p:sp>
      <p:pic>
        <p:nvPicPr>
          <p:cNvPr id="3789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150"/>
            <a:ext cx="9144000" cy="61658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  <p:sp>
        <p:nvSpPr>
          <p:cNvPr id="37892" name="Oval 12"/>
          <p:cNvSpPr>
            <a:spLocks noChangeArrowheads="1"/>
          </p:cNvSpPr>
          <p:nvPr/>
        </p:nvSpPr>
        <p:spPr bwMode="gray">
          <a:xfrm>
            <a:off x="3205163" y="1844675"/>
            <a:ext cx="1511300" cy="431800"/>
          </a:xfrm>
          <a:prstGeom prst="ellipse">
            <a:avLst/>
          </a:prstGeom>
          <a:noFill/>
          <a:ln w="76200" algn="ctr">
            <a:solidFill>
              <a:srgbClr val="990000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endParaRPr lang="en-US">
              <a:solidFill>
                <a:srgbClr val="AE121D"/>
              </a:solidFill>
            </a:endParaRPr>
          </a:p>
        </p:txBody>
      </p:sp>
      <p:sp>
        <p:nvSpPr>
          <p:cNvPr id="37893" name="Oval 13"/>
          <p:cNvSpPr>
            <a:spLocks noChangeArrowheads="1"/>
          </p:cNvSpPr>
          <p:nvPr/>
        </p:nvSpPr>
        <p:spPr bwMode="gray">
          <a:xfrm>
            <a:off x="3203575" y="3357563"/>
            <a:ext cx="1511300" cy="287337"/>
          </a:xfrm>
          <a:prstGeom prst="ellipse">
            <a:avLst/>
          </a:prstGeom>
          <a:noFill/>
          <a:ln w="76200" algn="ctr">
            <a:solidFill>
              <a:srgbClr val="990000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endParaRPr lang="en-US">
              <a:solidFill>
                <a:srgbClr val="AE121D"/>
              </a:solidFill>
            </a:endParaRPr>
          </a:p>
        </p:txBody>
      </p:sp>
      <p:sp>
        <p:nvSpPr>
          <p:cNvPr id="37894" name="Oval 14"/>
          <p:cNvSpPr>
            <a:spLocks noChangeArrowheads="1"/>
          </p:cNvSpPr>
          <p:nvPr/>
        </p:nvSpPr>
        <p:spPr bwMode="gray">
          <a:xfrm>
            <a:off x="3203575" y="2924175"/>
            <a:ext cx="1511300" cy="360363"/>
          </a:xfrm>
          <a:prstGeom prst="ellipse">
            <a:avLst/>
          </a:prstGeom>
          <a:noFill/>
          <a:ln w="76200" algn="ctr">
            <a:solidFill>
              <a:srgbClr val="990000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endParaRPr lang="en-US">
              <a:solidFill>
                <a:srgbClr val="AE121D"/>
              </a:solidFill>
            </a:endParaRPr>
          </a:p>
        </p:txBody>
      </p:sp>
      <p:sp>
        <p:nvSpPr>
          <p:cNvPr id="37895" name="AutoShape 15"/>
          <p:cNvSpPr>
            <a:spLocks/>
          </p:cNvSpPr>
          <p:nvPr/>
        </p:nvSpPr>
        <p:spPr bwMode="gray">
          <a:xfrm>
            <a:off x="5284788" y="2133600"/>
            <a:ext cx="1158875" cy="558800"/>
          </a:xfrm>
          <a:prstGeom prst="borderCallout1">
            <a:avLst>
              <a:gd name="adj1" fmla="val -13634"/>
              <a:gd name="adj2" fmla="val 90139"/>
              <a:gd name="adj3" fmla="val -13634"/>
              <a:gd name="adj4" fmla="val -49042"/>
            </a:avLst>
          </a:prstGeom>
          <a:solidFill>
            <a:schemeClr val="bg1"/>
          </a:solidFill>
          <a:ln w="3810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tIns="82800"/>
          <a:lstStyle/>
          <a:p>
            <a:pPr algn="ctr"/>
            <a:r>
              <a:rPr lang="nl-BE" sz="1400" b="1">
                <a:solidFill>
                  <a:srgbClr val="AE121D"/>
                </a:solidFill>
                <a:latin typeface="Century Gothic" pitchFamily="34" charset="0"/>
              </a:rPr>
              <a:t>SCOPE BASELINE</a:t>
            </a:r>
            <a:endParaRPr lang="en-US" sz="1400" b="1">
              <a:solidFill>
                <a:srgbClr val="AE121D"/>
              </a:solidFill>
              <a:latin typeface="Century Gothic" pitchFamily="34" charset="0"/>
            </a:endParaRPr>
          </a:p>
        </p:txBody>
      </p:sp>
      <p:sp>
        <p:nvSpPr>
          <p:cNvPr id="37896" name="AutoShape 16"/>
          <p:cNvSpPr>
            <a:spLocks/>
          </p:cNvSpPr>
          <p:nvPr/>
        </p:nvSpPr>
        <p:spPr bwMode="gray">
          <a:xfrm>
            <a:off x="5292725" y="3157538"/>
            <a:ext cx="1150938" cy="558800"/>
          </a:xfrm>
          <a:prstGeom prst="borderCallout1">
            <a:avLst>
              <a:gd name="adj1" fmla="val -13634"/>
              <a:gd name="adj2" fmla="val 90069"/>
              <a:gd name="adj3" fmla="val -13634"/>
              <a:gd name="adj4" fmla="val -49380"/>
            </a:avLst>
          </a:prstGeom>
          <a:solidFill>
            <a:schemeClr val="bg1"/>
          </a:solidFill>
          <a:ln w="3810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tIns="82800"/>
          <a:lstStyle/>
          <a:p>
            <a:pPr algn="ctr"/>
            <a:r>
              <a:rPr lang="nl-BE" sz="1400" b="1">
                <a:solidFill>
                  <a:srgbClr val="AE121D"/>
                </a:solidFill>
                <a:latin typeface="Century Gothic" pitchFamily="34" charset="0"/>
              </a:rPr>
              <a:t>SCHEDULE BASELINE</a:t>
            </a:r>
            <a:endParaRPr lang="en-US" sz="1400" b="1">
              <a:solidFill>
                <a:srgbClr val="AE121D"/>
              </a:solidFill>
              <a:latin typeface="Century Gothic" pitchFamily="34" charset="0"/>
            </a:endParaRPr>
          </a:p>
        </p:txBody>
      </p:sp>
      <p:sp>
        <p:nvSpPr>
          <p:cNvPr id="37897" name="AutoShape 18"/>
          <p:cNvSpPr>
            <a:spLocks/>
          </p:cNvSpPr>
          <p:nvPr/>
        </p:nvSpPr>
        <p:spPr bwMode="gray">
          <a:xfrm>
            <a:off x="1763713" y="3573463"/>
            <a:ext cx="1150937" cy="558800"/>
          </a:xfrm>
          <a:prstGeom prst="borderCallout1">
            <a:avLst>
              <a:gd name="adj1" fmla="val -13634"/>
              <a:gd name="adj2" fmla="val 9931"/>
              <a:gd name="adj3" fmla="val -13634"/>
              <a:gd name="adj4" fmla="val 127171"/>
            </a:avLst>
          </a:prstGeom>
          <a:solidFill>
            <a:schemeClr val="bg1"/>
          </a:solidFill>
          <a:ln w="3810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tIns="82800"/>
          <a:lstStyle/>
          <a:p>
            <a:pPr algn="ctr"/>
            <a:r>
              <a:rPr lang="nl-BE" sz="1400" b="1">
                <a:solidFill>
                  <a:srgbClr val="AE121D"/>
                </a:solidFill>
                <a:latin typeface="Century Gothic" pitchFamily="34" charset="0"/>
              </a:rPr>
              <a:t>BUDGET BASELINE</a:t>
            </a:r>
            <a:endParaRPr lang="en-US" sz="1400" b="1">
              <a:solidFill>
                <a:srgbClr val="AE121D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07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09550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Project Planning : milestones</a:t>
            </a:r>
          </a:p>
        </p:txBody>
      </p:sp>
      <p:pic>
        <p:nvPicPr>
          <p:cNvPr id="3891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71438" y="1169988"/>
            <a:ext cx="6308725" cy="5616575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38916" name="Rectangle 9"/>
          <p:cNvSpPr>
            <a:spLocks noChangeArrowheads="1"/>
          </p:cNvSpPr>
          <p:nvPr/>
        </p:nvSpPr>
        <p:spPr bwMode="gray">
          <a:xfrm>
            <a:off x="6786563" y="2214563"/>
            <a:ext cx="2286000" cy="4572000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990000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KEYWORDS:</a:t>
            </a:r>
          </a:p>
          <a:p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Internal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External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Dependencies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Constraints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Imposed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Deliverable !</a:t>
            </a:r>
          </a:p>
          <a:p>
            <a:pPr>
              <a:buFontTx/>
              <a:buChar char="•"/>
            </a:pPr>
            <a:endParaRPr lang="nl-BE" b="1">
              <a:solidFill>
                <a:srgbClr val="AE121D"/>
              </a:solidFill>
              <a:latin typeface="Century Gothic" pitchFamily="34" charset="0"/>
            </a:endParaRPr>
          </a:p>
          <a:p>
            <a:pPr>
              <a:buFontTx/>
              <a:buChar char="•"/>
            </a:pPr>
            <a:r>
              <a:rPr lang="nl-BE" b="1">
                <a:solidFill>
                  <a:srgbClr val="AE121D"/>
                </a:solidFill>
                <a:latin typeface="Century Gothic" pitchFamily="34" charset="0"/>
              </a:rPr>
              <a:t> Result !</a:t>
            </a:r>
          </a:p>
          <a:p>
            <a:endParaRPr lang="en-US" b="1">
              <a:solidFill>
                <a:srgbClr val="AE121D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2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09550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Roles &amp; Responsibilities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5088" y="692150"/>
            <a:ext cx="8964612" cy="573246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</a:pPr>
            <a:endParaRPr lang="en-US" sz="1800" smtClean="0"/>
          </a:p>
          <a:p>
            <a:pPr marL="457200" indent="-457200" eaLnBrk="1" hangingPunct="1">
              <a:lnSpc>
                <a:spcPct val="80000"/>
              </a:lnSpc>
            </a:pPr>
            <a:r>
              <a:rPr lang="en-US" sz="1800" smtClean="0"/>
              <a:t>Must be completed &amp; clarified during project planning !</a:t>
            </a:r>
          </a:p>
          <a:p>
            <a:pPr marL="457200" indent="-457200" eaLnBrk="1" hangingPunct="1">
              <a:lnSpc>
                <a:spcPct val="80000"/>
              </a:lnSpc>
            </a:pPr>
            <a:endParaRPr lang="nl-BE" sz="1800" smtClean="0"/>
          </a:p>
          <a:p>
            <a:pPr marL="457200" indent="-457200" eaLnBrk="1" hangingPunct="1">
              <a:lnSpc>
                <a:spcPct val="80000"/>
              </a:lnSpc>
            </a:pPr>
            <a:endParaRPr lang="nl-BE" sz="1800" smtClean="0"/>
          </a:p>
          <a:p>
            <a:pPr marL="457200" indent="-457200" eaLnBrk="1" hangingPunct="1">
              <a:lnSpc>
                <a:spcPct val="80000"/>
              </a:lnSpc>
            </a:pPr>
            <a:r>
              <a:rPr lang="nl-BE" sz="1800" smtClean="0"/>
              <a:t>RACI-method :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nl-BE" sz="1800" smtClean="0"/>
              <a:t>R 	= Responsible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nl-BE" sz="1800" smtClean="0"/>
              <a:t>A 	= Accountable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nl-BE" sz="1800" smtClean="0"/>
              <a:t>C 	= Consulted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nl-BE" sz="1800" smtClean="0"/>
              <a:t>I 	= Informed</a:t>
            </a:r>
          </a:p>
        </p:txBody>
      </p:sp>
      <p:pic>
        <p:nvPicPr>
          <p:cNvPr id="39940" name="Picture 20" descr="MCj0424446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81450" y="1954213"/>
            <a:ext cx="2447925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3265488"/>
            <a:ext cx="9180513" cy="30432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74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Stakeholder</a:t>
            </a:r>
            <a:r>
              <a:rPr lang="nl-BE" dirty="0" smtClean="0"/>
              <a:t> management</a:t>
            </a:r>
            <a:endParaRPr lang="nl-BE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2AE34-F536-4B4E-95D3-7E629C8AC8F8}" type="slidenum">
              <a:rPr lang="nl-BE" smtClean="0"/>
              <a:pPr>
                <a:defRPr/>
              </a:pPr>
              <a:t>21</a:t>
            </a:fld>
            <a:endParaRPr lang="nl-BE"/>
          </a:p>
        </p:txBody>
      </p:sp>
      <p:sp>
        <p:nvSpPr>
          <p:cNvPr id="4" name="Line 10"/>
          <p:cNvSpPr>
            <a:spLocks noChangeShapeType="1"/>
          </p:cNvSpPr>
          <p:nvPr/>
        </p:nvSpPr>
        <p:spPr bwMode="gray">
          <a:xfrm>
            <a:off x="1475656" y="1412776"/>
            <a:ext cx="0" cy="4392488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triangle" w="med" len="med"/>
            <a:tailEnd/>
          </a:ln>
        </p:spPr>
        <p:txBody>
          <a:bodyPr tIns="82800"/>
          <a:lstStyle/>
          <a:p>
            <a:endParaRPr lang="nl-BE"/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gray">
          <a:xfrm>
            <a:off x="1475656" y="5805264"/>
            <a:ext cx="5760640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 type="triangle" w="sm" len="sm"/>
          </a:ln>
        </p:spPr>
        <p:txBody>
          <a:bodyPr tIns="82800"/>
          <a:lstStyle/>
          <a:p>
            <a:endParaRPr lang="nl-BE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gray">
          <a:xfrm>
            <a:off x="323528" y="1556792"/>
            <a:ext cx="1008063" cy="288925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969696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sz="1400" b="1">
                <a:solidFill>
                  <a:srgbClr val="9B9B9B"/>
                </a:solidFill>
                <a:latin typeface="Century Gothic" pitchFamily="34" charset="0"/>
              </a:rPr>
              <a:t>IMPACT</a:t>
            </a:r>
            <a:endParaRPr lang="en-US" sz="1400" b="1">
              <a:solidFill>
                <a:srgbClr val="9B9B9B"/>
              </a:solidFill>
              <a:latin typeface="Century Gothic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gray">
          <a:xfrm>
            <a:off x="7308354" y="5661248"/>
            <a:ext cx="1008062" cy="288925"/>
          </a:xfrm>
          <a:prstGeom prst="rect">
            <a:avLst/>
          </a:prstGeom>
          <a:solidFill>
            <a:schemeClr val="bg1"/>
          </a:solidFill>
          <a:ln w="6350" algn="ctr">
            <a:solidFill>
              <a:srgbClr val="969696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sz="1400" b="1">
                <a:solidFill>
                  <a:srgbClr val="9B9B9B"/>
                </a:solidFill>
                <a:latin typeface="Century Gothic" pitchFamily="34" charset="0"/>
              </a:rPr>
              <a:t>INTEREST</a:t>
            </a:r>
            <a:endParaRPr lang="en-US" sz="1400" b="1">
              <a:solidFill>
                <a:srgbClr val="9B9B9B"/>
              </a:solidFill>
              <a:latin typeface="Century Gothic" pitchFamily="34" charset="0"/>
            </a:endParaRPr>
          </a:p>
        </p:txBody>
      </p:sp>
      <p:pic>
        <p:nvPicPr>
          <p:cNvPr id="8" name="Picture 9" descr="C:\Program Files\Microsoft Office\Media\CntCD1\ClipArt1\j018611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653136"/>
            <a:ext cx="127000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al 8"/>
          <p:cNvSpPr/>
          <p:nvPr/>
        </p:nvSpPr>
        <p:spPr>
          <a:xfrm>
            <a:off x="5652120" y="1772816"/>
            <a:ext cx="187220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COMMIT</a:t>
            </a:r>
            <a:endParaRPr lang="nl-BE" dirty="0"/>
          </a:p>
        </p:txBody>
      </p:sp>
      <p:sp>
        <p:nvSpPr>
          <p:cNvPr id="10" name="Ovaal 9"/>
          <p:cNvSpPr/>
          <p:nvPr/>
        </p:nvSpPr>
        <p:spPr>
          <a:xfrm>
            <a:off x="5148064" y="4365104"/>
            <a:ext cx="187220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INFORM</a:t>
            </a:r>
            <a:endParaRPr lang="nl-BE" dirty="0"/>
          </a:p>
        </p:txBody>
      </p:sp>
      <p:sp>
        <p:nvSpPr>
          <p:cNvPr id="11" name="Ovaal 10"/>
          <p:cNvSpPr/>
          <p:nvPr/>
        </p:nvSpPr>
        <p:spPr>
          <a:xfrm>
            <a:off x="2051720" y="2204864"/>
            <a:ext cx="187220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INVOLVE</a:t>
            </a:r>
            <a:endParaRPr lang="nl-BE" dirty="0"/>
          </a:p>
        </p:txBody>
      </p:sp>
      <p:sp>
        <p:nvSpPr>
          <p:cNvPr id="12" name="Ovaal 11"/>
          <p:cNvSpPr/>
          <p:nvPr/>
        </p:nvSpPr>
        <p:spPr>
          <a:xfrm>
            <a:off x="1619672" y="4581128"/>
            <a:ext cx="1872208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SMILE &amp; IGNORE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title"/>
          </p:nvPr>
        </p:nvSpPr>
        <p:spPr>
          <a:xfrm>
            <a:off x="214313" y="423863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Project Performance Reporting :</a:t>
            </a:r>
            <a:br>
              <a:rPr lang="en-US" smtClean="0"/>
            </a:br>
            <a:r>
              <a:rPr lang="en-US" smtClean="0"/>
              <a:t>Collect the facts and look back …</a:t>
            </a:r>
          </a:p>
        </p:txBody>
      </p:sp>
      <p:pic>
        <p:nvPicPr>
          <p:cNvPr id="4096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428625" y="1381125"/>
            <a:ext cx="8172450" cy="3976688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676877" name="Picture 13" descr="MCTN00589_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4365625"/>
            <a:ext cx="21050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14313" y="5567363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2800" b="1" kern="0" dirty="0">
                <a:solidFill>
                  <a:srgbClr val="5F5F5F"/>
                </a:solidFill>
                <a:latin typeface="+mj-lt"/>
                <a:ea typeface="+mj-ea"/>
                <a:cs typeface="+mj-cs"/>
              </a:rPr>
              <a:t>… but run forward !</a:t>
            </a:r>
          </a:p>
        </p:txBody>
      </p:sp>
    </p:spTree>
    <p:extLst>
      <p:ext uri="{BB962C8B-B14F-4D97-AF65-F5344CB8AC3E}">
        <p14:creationId xmlns:p14="http://schemas.microsoft.com/office/powerpoint/2010/main" val="224043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7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Project 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30439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dirty="0" err="1" smtClean="0"/>
              <a:t>Your</a:t>
            </a:r>
            <a:r>
              <a:rPr lang="nl-BE" sz="3200" dirty="0" smtClean="0"/>
              <a:t> attitude </a:t>
            </a:r>
            <a:r>
              <a:rPr lang="nl-BE" sz="3200" dirty="0" err="1" smtClean="0"/>
              <a:t>towards</a:t>
            </a:r>
            <a:r>
              <a:rPr lang="nl-BE" sz="3200" dirty="0" smtClean="0"/>
              <a:t> risk … </a:t>
            </a:r>
            <a:r>
              <a:rPr lang="nl-BE" sz="3200" dirty="0" err="1" smtClean="0"/>
              <a:t>let’s</a:t>
            </a:r>
            <a:r>
              <a:rPr lang="nl-BE" sz="3200" dirty="0" smtClean="0"/>
              <a:t> discover !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5088" y="1196975"/>
            <a:ext cx="8936037" cy="28035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GAMBLE 1 - which option do you take:</a:t>
            </a:r>
          </a:p>
          <a:p>
            <a:pPr marL="342900" indent="-342900" eaLnBrk="0" hangingPunct="0">
              <a:buFont typeface="Wingdings" pitchFamily="2" charset="2"/>
              <a:buNone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Win 1000 EUR for sure</a:t>
            </a: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Toss a coin with</a:t>
            </a:r>
          </a:p>
          <a:p>
            <a:pPr marL="1314450" lvl="2" indent="-457200" eaLnBrk="0" hangingPunct="0">
              <a:spcBef>
                <a:spcPct val="20000"/>
              </a:spcBef>
              <a:buFontTx/>
              <a:buChar char="-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50% chance of winning 0 EUR</a:t>
            </a:r>
          </a:p>
          <a:p>
            <a:pPr marL="1314450" lvl="2" indent="-457200" eaLnBrk="0" hangingPunct="0">
              <a:spcBef>
                <a:spcPct val="20000"/>
              </a:spcBef>
              <a:buFontTx/>
              <a:buChar char="-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50% chance of winning 2000 EUR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71438" y="4054475"/>
            <a:ext cx="8929687" cy="27320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GAMBLE 2 - which option do you take:</a:t>
            </a:r>
          </a:p>
          <a:p>
            <a:pPr marL="342900" indent="-342900" eaLnBrk="0" hangingPunct="0">
              <a:defRPr/>
            </a:pPr>
            <a:endParaRPr lang="en-US" b="1" kern="0" dirty="0">
              <a:latin typeface="+mn-lt"/>
            </a:endParaRP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Loose 1000 EUR for sure</a:t>
            </a: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  <a:p>
            <a:pPr marL="914400" lvl="1" indent="-457200" eaLnBrk="0" hangingPunct="0">
              <a:buFont typeface="Wingdings" pitchFamily="2" charset="2"/>
              <a:buAutoNum type="alphaLcParenBoth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Toss a coin with</a:t>
            </a:r>
          </a:p>
          <a:p>
            <a:pPr marL="1314450" lvl="2" indent="-457200" eaLnBrk="0" hangingPunct="0">
              <a:spcBef>
                <a:spcPct val="20000"/>
              </a:spcBef>
              <a:buFontTx/>
              <a:buChar char="-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50% chance of loosing 0 EUR</a:t>
            </a:r>
          </a:p>
          <a:p>
            <a:pPr marL="1314450" lvl="2" indent="-457200" eaLnBrk="0" hangingPunct="0">
              <a:spcBef>
                <a:spcPct val="20000"/>
              </a:spcBef>
              <a:buFontTx/>
              <a:buChar char="-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50% chance of loosing 2000 EUR</a:t>
            </a:r>
          </a:p>
          <a:p>
            <a:pPr marL="342900" indent="-342900" eaLnBrk="0" hangingPunct="0">
              <a:buFont typeface="Wingdings" pitchFamily="2" charset="2"/>
              <a:buChar char="q"/>
              <a:defRPr/>
            </a:pPr>
            <a:endParaRPr lang="en-US" b="1" kern="0" dirty="0">
              <a:latin typeface="+mn-lt"/>
            </a:endParaRPr>
          </a:p>
        </p:txBody>
      </p:sp>
      <p:pic>
        <p:nvPicPr>
          <p:cNvPr id="6" name="Picture 4" descr="C:\Program Files\Microsoft Office\Media\CntCD1\ClipArt2\j02155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63"/>
            <a:ext cx="8721725" cy="578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lowchart: Alternate Process 8"/>
          <p:cNvSpPr>
            <a:spLocks noChangeArrowheads="1"/>
          </p:cNvSpPr>
          <p:nvPr/>
        </p:nvSpPr>
        <p:spPr bwMode="auto">
          <a:xfrm>
            <a:off x="958354" y="1412776"/>
            <a:ext cx="7286625" cy="2214562"/>
          </a:xfrm>
          <a:prstGeom prst="flowChartAlternateProcess">
            <a:avLst/>
          </a:prstGeom>
          <a:solidFill>
            <a:srgbClr val="EAEAEA"/>
          </a:solidFill>
          <a:ln w="25400" algn="ctr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285750">
              <a:spcBef>
                <a:spcPct val="20000"/>
              </a:spcBef>
            </a:pPr>
            <a:endParaRPr lang="en-US" sz="2000">
              <a:solidFill>
                <a:srgbClr val="AE121D"/>
              </a:solidFill>
              <a:latin typeface="Arial Narrow" pitchFamily="34" charset="0"/>
            </a:endParaRPr>
          </a:p>
          <a:p>
            <a:pPr marL="742950" indent="-285750">
              <a:spcBef>
                <a:spcPct val="20000"/>
              </a:spcBef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Humans react inconsistently towards uncertainty &amp; risk depending on:</a:t>
            </a:r>
          </a:p>
          <a:p>
            <a:pPr marL="742950" indent="-2857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personal preference</a:t>
            </a:r>
          </a:p>
          <a:p>
            <a:pPr marL="742950" indent="-2857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gain or loss situations</a:t>
            </a:r>
          </a:p>
          <a:p>
            <a:pPr marL="742950" indent="-2857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personal involvement</a:t>
            </a:r>
          </a:p>
          <a:p>
            <a:pPr marL="742950" indent="-285750">
              <a:spcBef>
                <a:spcPct val="20000"/>
              </a:spcBef>
              <a:buFontTx/>
              <a:buChar char="•"/>
            </a:pPr>
            <a:endParaRPr lang="en-US" sz="2000">
              <a:solidFill>
                <a:srgbClr val="AE121D"/>
              </a:solidFill>
              <a:latin typeface="Arial Narrow" pitchFamily="34" charset="0"/>
            </a:endParaRPr>
          </a:p>
        </p:txBody>
      </p:sp>
      <p:sp>
        <p:nvSpPr>
          <p:cNvPr id="8" name="Flowchart: Alternate Process 9"/>
          <p:cNvSpPr>
            <a:spLocks noChangeArrowheads="1"/>
          </p:cNvSpPr>
          <p:nvPr/>
        </p:nvSpPr>
        <p:spPr bwMode="auto">
          <a:xfrm>
            <a:off x="958354" y="3933056"/>
            <a:ext cx="7358062" cy="2214562"/>
          </a:xfrm>
          <a:prstGeom prst="flowChartAlternateProcess">
            <a:avLst/>
          </a:prstGeom>
          <a:solidFill>
            <a:srgbClr val="EAEAEA"/>
          </a:solidFill>
          <a:ln w="25400" algn="ctr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285750">
              <a:spcBef>
                <a:spcPct val="20000"/>
              </a:spcBef>
            </a:pPr>
            <a:endParaRPr lang="en-US" sz="2000">
              <a:solidFill>
                <a:srgbClr val="AE121D"/>
              </a:solidFill>
              <a:latin typeface="Arial Narrow" pitchFamily="34" charset="0"/>
            </a:endParaRPr>
          </a:p>
          <a:p>
            <a:pPr marL="742950" indent="-285750">
              <a:spcBef>
                <a:spcPct val="20000"/>
              </a:spcBef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In order to perform a consistent project risk management, we will:</a:t>
            </a:r>
          </a:p>
          <a:p>
            <a:pPr marL="7429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clearly define project risks</a:t>
            </a:r>
          </a:p>
          <a:p>
            <a:pPr marL="7429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scale &amp; visualize project risks</a:t>
            </a:r>
          </a:p>
          <a:p>
            <a:pPr marL="742950" indent="-2857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>
                <a:solidFill>
                  <a:srgbClr val="AE121D"/>
                </a:solidFill>
                <a:latin typeface="Arial Narrow" pitchFamily="34" charset="0"/>
              </a:rPr>
              <a:t>create an interactive &amp; iterative process for risk management</a:t>
            </a:r>
          </a:p>
          <a:p>
            <a:pPr marL="742950" indent="-285750">
              <a:spcBef>
                <a:spcPct val="20000"/>
              </a:spcBef>
            </a:pPr>
            <a:endParaRPr lang="en-US" sz="2000">
              <a:solidFill>
                <a:srgbClr val="AE121D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8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3" grpId="1" build="p" animBg="1"/>
      <p:bldP spid="4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a project risk ?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66725" y="3375025"/>
            <a:ext cx="8353425" cy="863600"/>
          </a:xfrm>
          <a:prstGeom prst="rect">
            <a:avLst/>
          </a:prstGeom>
          <a:solidFill>
            <a:srgbClr val="EAEAEA"/>
          </a:solidFill>
          <a:ln w="25400" algn="ctr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742950" indent="-285750">
              <a:spcBef>
                <a:spcPct val="20000"/>
              </a:spcBef>
              <a:defRPr/>
            </a:pPr>
            <a:endParaRPr lang="en-US" sz="2000" dirty="0">
              <a:solidFill>
                <a:srgbClr val="AE121D"/>
              </a:solidFill>
              <a:latin typeface="Arial Narrow" pitchFamily="34" charset="0"/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-144463" y="2943225"/>
            <a:ext cx="89646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endParaRPr lang="en-US" sz="2400" kern="0" dirty="0">
              <a:solidFill>
                <a:srgbClr val="5F5F5F"/>
              </a:solidFill>
              <a:latin typeface="+mn-lt"/>
            </a:endParaRPr>
          </a:p>
          <a:p>
            <a:pPr marL="742950" lvl="1" indent="-285750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sz="2000" b="1" kern="0" dirty="0">
                <a:solidFill>
                  <a:srgbClr val="5F5F5F"/>
                </a:solidFill>
                <a:latin typeface="+mn-lt"/>
              </a:rPr>
              <a:t>	</a:t>
            </a:r>
            <a:r>
              <a:rPr lang="en-US" sz="1600" b="1" kern="0" dirty="0">
                <a:solidFill>
                  <a:schemeClr val="hlink"/>
                </a:solidFill>
                <a:latin typeface="+mn-lt"/>
              </a:rPr>
              <a:t>A project risk is an uncertain event or condition that, if it occurs, has a positive or a negative effect on at least one project objective (scope, schedule, budget) - PMBOK.</a:t>
            </a:r>
            <a:endParaRPr lang="en-US" sz="2000" b="1" kern="0" dirty="0">
              <a:solidFill>
                <a:srgbClr val="5F5F5F"/>
              </a:solidFill>
              <a:latin typeface="+mn-lt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3528" y="1143000"/>
            <a:ext cx="4335466" cy="2286000"/>
            <a:chOff x="1202" y="765"/>
            <a:chExt cx="2731" cy="1440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2118" y="1027"/>
              <a:ext cx="1815" cy="485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742950" indent="-285750">
                <a:defRPr/>
              </a:pPr>
              <a:r>
                <a:rPr lang="en-US" sz="4400" b="1" dirty="0">
                  <a:solidFill>
                    <a:srgbClr val="FF3300"/>
                  </a:solidFill>
                  <a:latin typeface="+mn-lt"/>
                </a:rPr>
                <a:t>uncertain</a:t>
              </a:r>
            </a:p>
          </p:txBody>
        </p:sp>
        <p:pic>
          <p:nvPicPr>
            <p:cNvPr id="47114" name="Picture 8" descr="MCj0434750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02" y="765"/>
              <a:ext cx="144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823466" y="4167337"/>
            <a:ext cx="6188083" cy="2286000"/>
            <a:chOff x="855" y="2700"/>
            <a:chExt cx="3898" cy="1440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866" y="3113"/>
              <a:ext cx="2887" cy="485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742950" indent="-285750">
                <a:defRPr/>
              </a:pPr>
              <a:r>
                <a:rPr lang="en-US" sz="4400" b="1" u="sng" dirty="0">
                  <a:solidFill>
                    <a:srgbClr val="FF3300"/>
                  </a:solidFill>
                  <a:latin typeface="+mn-lt"/>
                </a:rPr>
                <a:t>project</a:t>
              </a:r>
              <a:r>
                <a:rPr lang="en-US" sz="4400" b="1" dirty="0">
                  <a:solidFill>
                    <a:srgbClr val="FF3300"/>
                  </a:solidFill>
                  <a:latin typeface="+mn-lt"/>
                </a:rPr>
                <a:t> objective</a:t>
              </a:r>
            </a:p>
          </p:txBody>
        </p:sp>
        <p:pic>
          <p:nvPicPr>
            <p:cNvPr id="47112" name="Picture 9" descr="MCj04347500000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5" y="2700"/>
              <a:ext cx="144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8721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Risk defined in 3 dimensions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8788" y="1223963"/>
            <a:ext cx="8964612" cy="1150937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Impact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</p:txBody>
      </p:sp>
      <p:pic>
        <p:nvPicPr>
          <p:cNvPr id="4" name="Picture 4" descr="MCj029008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1513" y="1139825"/>
            <a:ext cx="1925637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MCj0356233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9525" y="2303463"/>
            <a:ext cx="24669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MCBS00601_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63" y="4822825"/>
            <a:ext cx="2868612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65138" y="3168650"/>
            <a:ext cx="8964612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Wingdings" pitchFamily="2" charset="2"/>
              <a:buChar char="q"/>
              <a:defRPr/>
            </a:pPr>
            <a:endParaRPr lang="en-US" b="1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Probability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endParaRPr lang="en-US" b="1" dirty="0">
              <a:latin typeface="Arial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65138" y="4895850"/>
            <a:ext cx="8964612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Wingdings" pitchFamily="2" charset="2"/>
              <a:buChar char="q"/>
              <a:defRPr/>
            </a:pPr>
            <a:endParaRPr lang="en-US" b="1" dirty="0">
              <a:latin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b="1" kern="0" dirty="0">
                <a:solidFill>
                  <a:srgbClr val="5F5F5F"/>
                </a:solidFill>
                <a:latin typeface="+mn-lt"/>
              </a:rPr>
              <a:t>Urgency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5F5F5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248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88640"/>
            <a:ext cx="8181975" cy="647700"/>
          </a:xfrm>
        </p:spPr>
        <p:txBody>
          <a:bodyPr/>
          <a:lstStyle/>
          <a:p>
            <a:pPr eaLnBrk="1" hangingPunct="1"/>
            <a:r>
              <a:rPr lang="en-GB" dirty="0" smtClean="0"/>
              <a:t>Identify, prioritize, act ... step-by-step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idx="1"/>
          </p:nvPr>
        </p:nvSpPr>
        <p:spPr>
          <a:xfrm>
            <a:off x="457200" y="1052736"/>
            <a:ext cx="8219256" cy="456510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 err="1" smtClean="0"/>
              <a:t>Identify</a:t>
            </a:r>
            <a:r>
              <a:rPr lang="nl-BE" dirty="0" smtClean="0"/>
              <a:t> </a:t>
            </a:r>
            <a:r>
              <a:rPr lang="nl-BE" dirty="0" err="1" smtClean="0"/>
              <a:t>positive</a:t>
            </a:r>
            <a:r>
              <a:rPr lang="nl-BE" dirty="0" smtClean="0"/>
              <a:t> &amp; </a:t>
            </a:r>
            <a:r>
              <a:rPr lang="nl-BE" dirty="0" err="1" smtClean="0"/>
              <a:t>negative</a:t>
            </a:r>
            <a:r>
              <a:rPr lang="nl-BE" dirty="0" smtClean="0"/>
              <a:t> </a:t>
            </a:r>
            <a:r>
              <a:rPr lang="nl-BE" dirty="0" err="1" smtClean="0"/>
              <a:t>risks</a:t>
            </a: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r>
              <a:rPr lang="nl-BE" dirty="0" err="1" smtClean="0"/>
              <a:t>Assess</a:t>
            </a:r>
            <a:r>
              <a:rPr lang="nl-BE" dirty="0" smtClean="0"/>
              <a:t> impact, </a:t>
            </a:r>
            <a:r>
              <a:rPr lang="nl-BE" dirty="0" err="1" smtClean="0"/>
              <a:t>probability</a:t>
            </a:r>
            <a:r>
              <a:rPr lang="nl-BE" dirty="0" smtClean="0"/>
              <a:t> &amp; </a:t>
            </a:r>
            <a:r>
              <a:rPr lang="nl-BE" dirty="0" err="1" smtClean="0"/>
              <a:t>urgency</a:t>
            </a: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r>
              <a:rPr lang="nl-BE" dirty="0" err="1" smtClean="0"/>
              <a:t>Prioritize</a:t>
            </a: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r>
              <a:rPr lang="nl-BE" dirty="0" err="1" smtClean="0"/>
              <a:t>Define</a:t>
            </a:r>
            <a:r>
              <a:rPr lang="nl-BE" dirty="0" smtClean="0"/>
              <a:t> </a:t>
            </a:r>
            <a:r>
              <a:rPr lang="nl-BE" dirty="0" err="1" smtClean="0"/>
              <a:t>actions</a:t>
            </a: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endParaRPr lang="nl-BE" dirty="0" smtClean="0"/>
          </a:p>
          <a:p>
            <a:pPr marL="514350" indent="-514350">
              <a:buFont typeface="+mj-lt"/>
              <a:buAutoNum type="arabicPeriod"/>
            </a:pPr>
            <a:r>
              <a:rPr lang="nl-BE" dirty="0" smtClean="0"/>
              <a:t>Follow-up &amp; </a:t>
            </a:r>
            <a:r>
              <a:rPr lang="nl-BE" dirty="0" err="1" smtClean="0"/>
              <a:t>repeat</a:t>
            </a:r>
            <a:r>
              <a:rPr lang="nl-BE" dirty="0" smtClean="0"/>
              <a:t>, </a:t>
            </a:r>
            <a:r>
              <a:rPr lang="nl-BE" dirty="0" err="1" smtClean="0"/>
              <a:t>repeat</a:t>
            </a:r>
            <a:r>
              <a:rPr lang="nl-BE" dirty="0" smtClean="0"/>
              <a:t>, </a:t>
            </a:r>
            <a:r>
              <a:rPr lang="nl-BE" dirty="0" err="1" smtClean="0"/>
              <a:t>repeat</a:t>
            </a:r>
            <a:r>
              <a:rPr lang="nl-BE" dirty="0" smtClean="0"/>
              <a:t>, …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932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>
            <a:spLocks noGrp="1"/>
          </p:cNvSpPr>
          <p:nvPr>
            <p:ph type="title"/>
          </p:nvPr>
        </p:nvSpPr>
        <p:spPr>
          <a:xfrm>
            <a:off x="179512" y="285750"/>
            <a:ext cx="8784976" cy="796925"/>
          </a:xfrm>
        </p:spPr>
        <p:txBody>
          <a:bodyPr/>
          <a:lstStyle/>
          <a:p>
            <a:r>
              <a:rPr lang="nl-BE" dirty="0" err="1" smtClean="0"/>
              <a:t>Visualize</a:t>
            </a:r>
            <a:r>
              <a:rPr lang="nl-BE" dirty="0" smtClean="0"/>
              <a:t> &amp; </a:t>
            </a:r>
            <a:r>
              <a:rPr lang="nl-BE" dirty="0" err="1" smtClean="0"/>
              <a:t>analyze</a:t>
            </a:r>
            <a:r>
              <a:rPr lang="nl-BE" dirty="0" smtClean="0"/>
              <a:t> </a:t>
            </a:r>
            <a:r>
              <a:rPr lang="nl-BE" dirty="0" err="1" smtClean="0"/>
              <a:t>regularly</a:t>
            </a:r>
            <a:r>
              <a:rPr lang="nl-BE" dirty="0" smtClean="0"/>
              <a:t> … in team !</a:t>
            </a:r>
          </a:p>
        </p:txBody>
      </p:sp>
      <p:pic>
        <p:nvPicPr>
          <p:cNvPr id="54275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2286000" y="2343150"/>
            <a:ext cx="6715125" cy="4443413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4276" name="WordArt 9"/>
          <p:cNvSpPr>
            <a:spLocks noChangeArrowheads="1" noChangeShapeType="1" noTextEdit="1"/>
          </p:cNvSpPr>
          <p:nvPr/>
        </p:nvSpPr>
        <p:spPr bwMode="gray">
          <a:xfrm>
            <a:off x="357188" y="3668713"/>
            <a:ext cx="1857375" cy="140335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1" lon="19439992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</a:sp3d>
          </a:bodyPr>
          <a:lstStyle/>
          <a:p>
            <a:pPr algn="ctr"/>
            <a:r>
              <a:rPr lang="nl-BE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/>
              </a:rPr>
              <a:t>EXAMPLE</a:t>
            </a:r>
          </a:p>
        </p:txBody>
      </p:sp>
      <p:pic>
        <p:nvPicPr>
          <p:cNvPr id="5427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0" y="1000125"/>
            <a:ext cx="9150350" cy="1428750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4200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38"/>
            <a:ext cx="6491288" cy="796925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Risk Response Strategies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908720"/>
            <a:ext cx="8253412" cy="4572000"/>
          </a:xfrm>
        </p:spPr>
        <p:txBody>
          <a:bodyPr/>
          <a:lstStyle/>
          <a:p>
            <a:pPr eaLnBrk="1" hangingPunct="1"/>
            <a:r>
              <a:rPr lang="en-US" sz="1600" dirty="0" smtClean="0"/>
              <a:t>Strategies for negative risks or threats</a:t>
            </a:r>
          </a:p>
          <a:p>
            <a:pPr lvl="1" eaLnBrk="1" hangingPunct="1"/>
            <a:endParaRPr lang="en-US" sz="1600" dirty="0" smtClean="0"/>
          </a:p>
          <a:p>
            <a:pPr lvl="1" eaLnBrk="1" hangingPunct="1"/>
            <a:r>
              <a:rPr lang="en-US" sz="1600" dirty="0" smtClean="0"/>
              <a:t>Avoid	- make sure the risks doesn’t occur</a:t>
            </a:r>
          </a:p>
          <a:p>
            <a:pPr lvl="1" eaLnBrk="1" hangingPunct="1"/>
            <a:r>
              <a:rPr lang="en-US" sz="1600" dirty="0" smtClean="0"/>
              <a:t>Transfer	- transfer the risk responsibility to a 3d party</a:t>
            </a:r>
          </a:p>
          <a:p>
            <a:pPr lvl="1" eaLnBrk="1" hangingPunct="1"/>
            <a:r>
              <a:rPr lang="en-US" sz="1600" dirty="0" smtClean="0"/>
              <a:t>Mitigate	- reduce impact and/or probability of the risk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smtClean="0"/>
              <a:t>Strategies for positive risks or opportunities</a:t>
            </a:r>
          </a:p>
          <a:p>
            <a:pPr lvl="1" eaLnBrk="1" hangingPunct="1"/>
            <a:endParaRPr lang="en-US" sz="1600" dirty="0" smtClean="0"/>
          </a:p>
          <a:p>
            <a:pPr lvl="1" eaLnBrk="1" hangingPunct="1"/>
            <a:r>
              <a:rPr lang="en-US" sz="1600" dirty="0" smtClean="0"/>
              <a:t>Exploit	- make sure the risks does occur</a:t>
            </a:r>
          </a:p>
          <a:p>
            <a:pPr lvl="1" eaLnBrk="1" hangingPunct="1"/>
            <a:r>
              <a:rPr lang="en-US" sz="1600" dirty="0" smtClean="0"/>
              <a:t>Share	- engage a 3d party who is more able to grab the benefit</a:t>
            </a:r>
          </a:p>
          <a:p>
            <a:pPr lvl="1" eaLnBrk="1" hangingPunct="1"/>
            <a:r>
              <a:rPr lang="en-US" sz="1600" dirty="0" smtClean="0"/>
              <a:t>Enhance	- increase impact and/or probability of the risk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r>
              <a:rPr lang="en-US" sz="1600" dirty="0" smtClean="0"/>
              <a:t>Strategies for both positive threats and opportunities</a:t>
            </a:r>
          </a:p>
          <a:p>
            <a:pPr lvl="1" eaLnBrk="1" hangingPunct="1"/>
            <a:endParaRPr lang="en-US" sz="1600" dirty="0" smtClean="0"/>
          </a:p>
          <a:p>
            <a:pPr lvl="1" eaLnBrk="1" hangingPunct="1"/>
            <a:r>
              <a:rPr lang="en-US" sz="1600" dirty="0" smtClean="0"/>
              <a:t>Active acceptance</a:t>
            </a:r>
          </a:p>
          <a:p>
            <a:pPr lvl="1" eaLnBrk="1" hangingPunct="1"/>
            <a:r>
              <a:rPr lang="en-US" sz="1600" dirty="0" smtClean="0"/>
              <a:t>Passive acceptance</a:t>
            </a:r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  <a:p>
            <a:pPr eaLnBrk="1" hangingPunct="1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58146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566738" y="138113"/>
            <a:ext cx="7648575" cy="647700"/>
          </a:xfrm>
        </p:spPr>
        <p:txBody>
          <a:bodyPr/>
          <a:lstStyle/>
          <a:p>
            <a:r>
              <a:rPr lang="en-US" smtClean="0"/>
              <a:t>NOT DONE in risk management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357188" y="1214438"/>
            <a:ext cx="8786812" cy="4572000"/>
          </a:xfrm>
        </p:spPr>
        <p:txBody>
          <a:bodyPr/>
          <a:lstStyle/>
          <a:p>
            <a:r>
              <a:rPr lang="en-US" sz="1400" smtClean="0"/>
              <a:t>Believing that Risk Management removes the risk</a:t>
            </a:r>
          </a:p>
          <a:p>
            <a:endParaRPr lang="en-US" sz="1400" smtClean="0"/>
          </a:p>
          <a:p>
            <a:r>
              <a:rPr lang="en-US" sz="1400" smtClean="0"/>
              <a:t>Making the assumption that all assumptions are right</a:t>
            </a:r>
          </a:p>
          <a:p>
            <a:endParaRPr lang="en-US" sz="1400" smtClean="0"/>
          </a:p>
          <a:p>
            <a:r>
              <a:rPr lang="en-US" sz="1400" smtClean="0"/>
              <a:t>Thinking that the job is done with 1 risk assessment at the beginning of the project</a:t>
            </a:r>
          </a:p>
          <a:p>
            <a:pPr>
              <a:buFont typeface="Wingdings" pitchFamily="2" charset="2"/>
              <a:buNone/>
            </a:pPr>
            <a:r>
              <a:rPr lang="en-US" sz="1400" smtClean="0"/>
              <a:t> </a:t>
            </a:r>
          </a:p>
          <a:p>
            <a:r>
              <a:rPr lang="en-US" sz="1400" smtClean="0"/>
              <a:t>Over-relying on mathematics and/or data estimates</a:t>
            </a:r>
          </a:p>
          <a:p>
            <a:endParaRPr lang="en-US" sz="1400" smtClean="0"/>
          </a:p>
          <a:p>
            <a:r>
              <a:rPr lang="en-US" sz="1400" smtClean="0"/>
              <a:t>Trusting that standard questionnaires provide the right questions at the right time for your project</a:t>
            </a:r>
          </a:p>
          <a:p>
            <a:endParaRPr lang="en-US" sz="1400" smtClean="0"/>
          </a:p>
          <a:p>
            <a:r>
              <a:rPr lang="en-US" sz="1400" smtClean="0"/>
              <a:t>Limiting yourself to a risk identification and waiting for the identified risks to happen</a:t>
            </a:r>
          </a:p>
          <a:p>
            <a:endParaRPr lang="en-US" sz="1400" smtClean="0"/>
          </a:p>
          <a:p>
            <a:r>
              <a:rPr lang="en-US" sz="1400" smtClean="0"/>
              <a:t>Defining risks without assigning a clear owner</a:t>
            </a:r>
          </a:p>
          <a:p>
            <a:endParaRPr lang="en-US" sz="1400" smtClean="0"/>
          </a:p>
          <a:p>
            <a:r>
              <a:rPr lang="en-US" sz="1400" smtClean="0"/>
              <a:t>Doubting a certain problem &amp; being sure about an uncertain risk</a:t>
            </a:r>
          </a:p>
          <a:p>
            <a:endParaRPr lang="en-US" sz="1400" smtClean="0"/>
          </a:p>
          <a:p>
            <a:r>
              <a:rPr lang="en-US" sz="1400" smtClean="0"/>
              <a:t>Being convinced that your gut-feel represents reality</a:t>
            </a:r>
          </a:p>
          <a:p>
            <a:pPr>
              <a:buFont typeface="Wingdings" pitchFamily="2" charset="2"/>
              <a:buNone/>
            </a:pPr>
            <a:endParaRPr lang="en-US" sz="1400" smtClean="0"/>
          </a:p>
          <a:p>
            <a:r>
              <a:rPr lang="en-US" sz="1400" smtClean="0"/>
              <a:t>Keeping it silent ! </a:t>
            </a:r>
          </a:p>
        </p:txBody>
      </p:sp>
      <p:pic>
        <p:nvPicPr>
          <p:cNvPr id="56324" name="Picture 2" descr="C:\Program Files\Microsoft Office\Media\CntCD1\ClipArt2\j021528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9588" y="4860925"/>
            <a:ext cx="2284412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06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Project Manager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Profile</a:t>
            </a:r>
            <a:endParaRPr kumimoji="0" lang="nl-BE" sz="3200" b="1" i="0" u="none" strike="noStrike" kern="120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96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09550"/>
            <a:ext cx="8577262" cy="647700"/>
          </a:xfrm>
        </p:spPr>
        <p:txBody>
          <a:bodyPr/>
          <a:lstStyle/>
          <a:p>
            <a:pPr eaLnBrk="1" hangingPunct="1"/>
            <a:r>
              <a:rPr lang="nl-BE" smtClean="0"/>
              <a:t>Required skills for a Project Manager</a:t>
            </a:r>
            <a:endParaRPr lang="en-US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BE" smtClean="0"/>
              <a:t>Budgetting</a:t>
            </a:r>
          </a:p>
          <a:p>
            <a:pPr eaLnBrk="1" hangingPunct="1"/>
            <a:r>
              <a:rPr lang="nl-BE" smtClean="0"/>
              <a:t>Organisation</a:t>
            </a:r>
          </a:p>
          <a:p>
            <a:pPr eaLnBrk="1" hangingPunct="1"/>
            <a:r>
              <a:rPr lang="nl-BE" smtClean="0"/>
              <a:t>Communication</a:t>
            </a:r>
          </a:p>
          <a:p>
            <a:pPr eaLnBrk="1" hangingPunct="1"/>
            <a:r>
              <a:rPr lang="nl-BE" smtClean="0"/>
              <a:t>Planning</a:t>
            </a:r>
          </a:p>
          <a:p>
            <a:pPr eaLnBrk="1" hangingPunct="1"/>
            <a:r>
              <a:rPr lang="nl-BE" smtClean="0"/>
              <a:t>Leadership</a:t>
            </a:r>
          </a:p>
          <a:p>
            <a:pPr eaLnBrk="1" hangingPunct="1"/>
            <a:r>
              <a:rPr lang="nl-BE" smtClean="0"/>
              <a:t>Negotiation</a:t>
            </a:r>
          </a:p>
          <a:p>
            <a:pPr eaLnBrk="1" hangingPunct="1"/>
            <a:r>
              <a:rPr lang="nl-BE" smtClean="0"/>
              <a:t>Team Building</a:t>
            </a:r>
            <a:endParaRPr lang="en-US" smtClean="0"/>
          </a:p>
        </p:txBody>
      </p:sp>
      <p:sp>
        <p:nvSpPr>
          <p:cNvPr id="819205" name="WordArt 5"/>
          <p:cNvSpPr>
            <a:spLocks noChangeArrowheads="1" noChangeShapeType="1" noTextEdit="1"/>
          </p:cNvSpPr>
          <p:nvPr/>
        </p:nvSpPr>
        <p:spPr bwMode="gray">
          <a:xfrm>
            <a:off x="5214938" y="5768975"/>
            <a:ext cx="3762375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nl-BE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A PM is human !</a:t>
            </a:r>
          </a:p>
        </p:txBody>
      </p:sp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908720"/>
            <a:ext cx="30670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581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09550"/>
            <a:ext cx="9144000" cy="6477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The top skill of the skills …</a:t>
            </a:r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5088" y="1009650"/>
            <a:ext cx="8964612" cy="1843088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What % of a project manager’s time goes into communication ?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800" smtClean="0"/>
              <a:t>15 %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800" smtClean="0"/>
              <a:t>50 %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800" smtClean="0"/>
              <a:t>75 %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800" smtClean="0"/>
              <a:t>85 %</a:t>
            </a:r>
          </a:p>
          <a:p>
            <a:pPr marL="914400" lvl="1" indent="-457200" eaLnBrk="1" hangingPunct="1">
              <a:lnSpc>
                <a:spcPct val="80000"/>
              </a:lnSpc>
            </a:pPr>
            <a:r>
              <a:rPr lang="en-US" sz="1800" smtClean="0"/>
              <a:t>Communication is not a prime task for the project manager</a:t>
            </a:r>
          </a:p>
          <a:p>
            <a:pPr marL="457200" indent="-457200" eaLnBrk="1" hangingPunct="1"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673807" name="WordArt 15"/>
          <p:cNvSpPr>
            <a:spLocks noChangeArrowheads="1" noChangeShapeType="1" noTextEdit="1"/>
          </p:cNvSpPr>
          <p:nvPr/>
        </p:nvSpPr>
        <p:spPr bwMode="gray">
          <a:xfrm>
            <a:off x="3348038" y="3790950"/>
            <a:ext cx="2387600" cy="1654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85 %</a:t>
            </a:r>
          </a:p>
        </p:txBody>
      </p:sp>
      <p:grpSp>
        <p:nvGrpSpPr>
          <p:cNvPr id="2" name="Groep 11"/>
          <p:cNvGrpSpPr>
            <a:grpSpLocks/>
          </p:cNvGrpSpPr>
          <p:nvPr/>
        </p:nvGrpSpPr>
        <p:grpSpPr bwMode="auto">
          <a:xfrm>
            <a:off x="1500188" y="3357563"/>
            <a:ext cx="5929312" cy="2786062"/>
            <a:chOff x="2000232" y="4500570"/>
            <a:chExt cx="5929354" cy="2786082"/>
          </a:xfrm>
        </p:grpSpPr>
        <p:sp>
          <p:nvSpPr>
            <p:cNvPr id="5" name="Afgeronde rechthoek 4"/>
            <p:cNvSpPr/>
            <p:nvPr/>
          </p:nvSpPr>
          <p:spPr>
            <a:xfrm>
              <a:off x="2000232" y="4500570"/>
              <a:ext cx="5929354" cy="2786082"/>
            </a:xfrm>
            <a:prstGeom prst="roundRect">
              <a:avLst/>
            </a:prstGeom>
            <a:solidFill>
              <a:srgbClr val="990000"/>
            </a:solidFill>
            <a:ln>
              <a:solidFill>
                <a:srgbClr val="AE12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nl-BE" sz="8800" dirty="0"/>
                <a:t>   E = M * C</a:t>
              </a:r>
            </a:p>
          </p:txBody>
        </p:sp>
        <p:sp>
          <p:nvSpPr>
            <p:cNvPr id="43015" name="Tekstvak 5"/>
            <p:cNvSpPr txBox="1">
              <a:spLocks noChangeArrowheads="1"/>
            </p:cNvSpPr>
            <p:nvPr/>
          </p:nvSpPr>
          <p:spPr bwMode="auto">
            <a:xfrm>
              <a:off x="6786578" y="4786322"/>
              <a:ext cx="49885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l-BE" sz="440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71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7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80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NTAGEpm\AppData\Local\Microsoft\Windows\Temporary Internet Files\Content.IE5\M0DT0UMQ\MP90044329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63"/>
            <a:ext cx="9144000" cy="6854637"/>
          </a:xfrm>
          <a:prstGeom prst="rect">
            <a:avLst/>
          </a:prstGeom>
          <a:noFill/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0" y="0"/>
            <a:ext cx="7616825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BREAK</a:t>
            </a:r>
            <a:endParaRPr kumimoji="0" lang="nl-BE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C:\Users\VINTAGEpm\AppData\Local\Microsoft\Windows\Temporary Internet Files\Content.IE5\64K1S274\MP900423117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95" y="0"/>
            <a:ext cx="2678806" cy="2678806"/>
          </a:xfrm>
          <a:prstGeom prst="rect">
            <a:avLst/>
          </a:prstGeom>
          <a:noFill/>
        </p:spPr>
      </p:pic>
      <p:pic>
        <p:nvPicPr>
          <p:cNvPr id="5" name="Picture 5" descr="C:\Users\VINTAGEpm\AppData\Local\Microsoft\Windows\Temporary Internet Files\Content.IE5\FZIHWCM1\MP90042443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730321" cy="27303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268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jdelijke aanduiding voor dianumm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C40E8C-7480-4346-A925-3F976156131C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35</a:t>
            </a:fld>
            <a:endParaRPr lang="en-US" sz="1400" smtClean="0">
              <a:solidFill>
                <a:schemeClr val="tx1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-71438" y="5099050"/>
            <a:ext cx="9144001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r>
              <a:rPr lang="nl-BE" sz="3600" b="1" kern="0" baseline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Project &amp; Programme Management</a:t>
            </a:r>
            <a:endParaRPr lang="en-US" sz="3600" b="1" kern="0" baseline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381000"/>
            <a:ext cx="8763000" cy="547688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nl-BE" sz="2000" kern="0" baseline="0">
                <a:solidFill>
                  <a:schemeClr val="bg1"/>
                </a:solidFill>
                <a:latin typeface="+mn-lt"/>
                <a:ea typeface="+mn-ea"/>
              </a:rPr>
              <a:t>Come out &amp; play …</a:t>
            </a:r>
          </a:p>
          <a:p>
            <a:pPr marL="742950" lvl="1" indent="-285750" eaLnBrk="1" hangingPunct="1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nl-BE" sz="1800" b="1" kern="0" baseline="0">
              <a:solidFill>
                <a:srgbClr val="E6E6E6"/>
              </a:solidFill>
              <a:latin typeface="+mn-lt"/>
              <a:ea typeface="+mn-ea"/>
            </a:endParaRPr>
          </a:p>
        </p:txBody>
      </p:sp>
      <p:pic>
        <p:nvPicPr>
          <p:cNvPr id="17413" name="Picture 11" descr="C:\Documents and Settings\MXTCV\Local Settings\Temporary Internet Files\Content.IE5\VF72TOSN\MPj042802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4925" y="44450"/>
            <a:ext cx="876300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nl-BE" sz="2800" b="1" kern="0" baseline="0" dirty="0" smtClean="0">
                <a:solidFill>
                  <a:schemeClr val="bg1"/>
                </a:solidFill>
                <a:latin typeface="Century Gothic" pitchFamily="34" charset="0"/>
                <a:ea typeface="+mn-ea"/>
              </a:rPr>
              <a:t>SPEELTIJD</a:t>
            </a:r>
            <a:endParaRPr lang="nl-BE" sz="2800" b="1" kern="0" baseline="0" dirty="0">
              <a:solidFill>
                <a:schemeClr val="bg1"/>
              </a:solidFill>
              <a:latin typeface="Century Gothic" pitchFamily="34" charset="0"/>
              <a:ea typeface="+mn-ea"/>
            </a:endParaRPr>
          </a:p>
          <a:p>
            <a:pPr marL="742950" lvl="1" indent="-285750" eaLnBrk="1" hangingPunct="1">
              <a:spcBef>
                <a:spcPct val="20000"/>
              </a:spcBef>
              <a:buFontTx/>
              <a:buBlip>
                <a:blip r:embed="rId4"/>
              </a:buBlip>
              <a:defRPr/>
            </a:pPr>
            <a:endParaRPr lang="en-US" kern="0" baseline="0" dirty="0">
              <a:solidFill>
                <a:srgbClr val="38BFEC"/>
              </a:solidFill>
              <a:latin typeface="Century Gothic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48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dirty="0" smtClean="0"/>
              <a:t>SITUATION 1 – TEAM 1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85938"/>
            <a:ext cx="8640960" cy="4643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Your</a:t>
            </a:r>
            <a:r>
              <a:rPr lang="nl-BE" sz="2000" dirty="0" smtClean="0"/>
              <a:t> </a:t>
            </a:r>
            <a:r>
              <a:rPr lang="nl-BE" sz="2000" dirty="0" err="1" smtClean="0"/>
              <a:t>organisation</a:t>
            </a:r>
            <a:r>
              <a:rPr lang="nl-BE" sz="2000" dirty="0" smtClean="0"/>
              <a:t> is </a:t>
            </a:r>
            <a:r>
              <a:rPr lang="nl-BE" sz="2000" dirty="0" err="1" smtClean="0"/>
              <a:t>launching</a:t>
            </a:r>
            <a:r>
              <a:rPr lang="nl-BE" sz="2000" dirty="0" smtClean="0"/>
              <a:t> a </a:t>
            </a:r>
            <a:r>
              <a:rPr lang="nl-BE" sz="2000" dirty="0" err="1" smtClean="0"/>
              <a:t>new</a:t>
            </a:r>
            <a:r>
              <a:rPr lang="nl-BE" sz="2000" dirty="0" smtClean="0"/>
              <a:t> </a:t>
            </a:r>
            <a:r>
              <a:rPr lang="nl-BE" sz="2000" dirty="0" err="1" smtClean="0"/>
              <a:t>product-line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We are 3 </a:t>
            </a:r>
            <a:r>
              <a:rPr lang="nl-BE" sz="2000" dirty="0" err="1" smtClean="0"/>
              <a:t>months</a:t>
            </a:r>
            <a:r>
              <a:rPr lang="nl-BE" sz="2000" dirty="0" smtClean="0"/>
              <a:t> </a:t>
            </a:r>
            <a:r>
              <a:rPr lang="nl-BE" sz="2000" dirty="0" err="1" smtClean="0"/>
              <a:t>before</a:t>
            </a:r>
            <a:r>
              <a:rPr lang="nl-BE" sz="2000" dirty="0" smtClean="0"/>
              <a:t> </a:t>
            </a:r>
            <a:r>
              <a:rPr lang="nl-BE" sz="2000" dirty="0" err="1" smtClean="0"/>
              <a:t>launch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An</a:t>
            </a:r>
            <a:r>
              <a:rPr lang="nl-BE" sz="2000" dirty="0" smtClean="0"/>
              <a:t> </a:t>
            </a:r>
            <a:r>
              <a:rPr lang="nl-BE" sz="2000" dirty="0" err="1" smtClean="0"/>
              <a:t>external</a:t>
            </a:r>
            <a:r>
              <a:rPr lang="nl-BE" sz="2000" dirty="0" smtClean="0"/>
              <a:t> Project Manager is running the project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The Project Manager </a:t>
            </a:r>
            <a:r>
              <a:rPr lang="nl-BE" sz="2000" dirty="0" err="1" smtClean="0"/>
              <a:t>visits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</a:t>
            </a:r>
            <a:r>
              <a:rPr lang="nl-BE" sz="2000" dirty="0" err="1" smtClean="0"/>
              <a:t>for</a:t>
            </a:r>
            <a:r>
              <a:rPr lang="nl-BE" sz="2000" dirty="0" smtClean="0"/>
              <a:t> a short meeting </a:t>
            </a:r>
            <a:r>
              <a:rPr lang="nl-BE" sz="2000" dirty="0" err="1" smtClean="0"/>
              <a:t>thereby</a:t>
            </a:r>
            <a:r>
              <a:rPr lang="nl-BE" sz="2000" dirty="0" smtClean="0"/>
              <a:t> </a:t>
            </a:r>
            <a:r>
              <a:rPr lang="nl-BE" sz="2000" dirty="0" err="1" smtClean="0"/>
              <a:t>revealing</a:t>
            </a:r>
            <a:r>
              <a:rPr lang="nl-BE" sz="2000" dirty="0" smtClean="0"/>
              <a:t> </a:t>
            </a:r>
            <a:r>
              <a:rPr lang="nl-BE" sz="2000" dirty="0" err="1" smtClean="0"/>
              <a:t>that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CC is </a:t>
            </a:r>
            <a:r>
              <a:rPr lang="nl-BE" sz="2000" dirty="0" err="1" smtClean="0"/>
              <a:t>not</a:t>
            </a:r>
            <a:r>
              <a:rPr lang="nl-BE" sz="2000" dirty="0" smtClean="0"/>
              <a:t> </a:t>
            </a:r>
            <a:r>
              <a:rPr lang="nl-BE" sz="2000" dirty="0" err="1" smtClean="0"/>
              <a:t>included</a:t>
            </a:r>
            <a:r>
              <a:rPr lang="nl-BE" sz="2000" dirty="0" smtClean="0"/>
              <a:t> in his plan </a:t>
            </a:r>
            <a:r>
              <a:rPr lang="nl-BE" sz="2000" dirty="0" err="1" smtClean="0"/>
              <a:t>for</a:t>
            </a:r>
            <a:r>
              <a:rPr lang="nl-BE" sz="2000" dirty="0" smtClean="0"/>
              <a:t> the moment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This</a:t>
            </a:r>
            <a:r>
              <a:rPr lang="nl-BE" sz="2000" dirty="0" smtClean="0"/>
              <a:t> point was </a:t>
            </a:r>
            <a:r>
              <a:rPr lang="nl-BE" sz="2000" dirty="0" err="1" smtClean="0"/>
              <a:t>indicated</a:t>
            </a:r>
            <a:r>
              <a:rPr lang="nl-BE" sz="2000" dirty="0" smtClean="0"/>
              <a:t> to </a:t>
            </a:r>
            <a:r>
              <a:rPr lang="nl-BE" sz="2000" dirty="0" err="1" smtClean="0"/>
              <a:t>him</a:t>
            </a:r>
            <a:r>
              <a:rPr lang="nl-BE" sz="2000" dirty="0" smtClean="0"/>
              <a:t> </a:t>
            </a:r>
            <a:r>
              <a:rPr lang="nl-BE" sz="2000" dirty="0" err="1" smtClean="0"/>
              <a:t>by</a:t>
            </a:r>
            <a:r>
              <a:rPr lang="nl-BE" sz="2000" dirty="0" smtClean="0"/>
              <a:t> the CIO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The CEO does </a:t>
            </a:r>
            <a:r>
              <a:rPr lang="nl-BE" sz="2000" dirty="0" err="1" smtClean="0"/>
              <a:t>not</a:t>
            </a:r>
            <a:r>
              <a:rPr lang="nl-BE" sz="2000" dirty="0" smtClean="0"/>
              <a:t> want to </a:t>
            </a:r>
            <a:r>
              <a:rPr lang="nl-BE" sz="2000" dirty="0" err="1" smtClean="0"/>
              <a:t>delay</a:t>
            </a:r>
            <a:r>
              <a:rPr lang="nl-BE" sz="2000" dirty="0" smtClean="0"/>
              <a:t> nor </a:t>
            </a:r>
            <a:r>
              <a:rPr lang="nl-BE" sz="2000" dirty="0" err="1" smtClean="0"/>
              <a:t>cancel</a:t>
            </a:r>
            <a:r>
              <a:rPr lang="nl-BE" sz="2000" dirty="0" smtClean="0"/>
              <a:t> the </a:t>
            </a:r>
            <a:r>
              <a:rPr lang="nl-BE" sz="2000" dirty="0" err="1" smtClean="0"/>
              <a:t>launch</a:t>
            </a:r>
            <a:r>
              <a:rPr lang="nl-BE" sz="2000" dirty="0" smtClean="0"/>
              <a:t> </a:t>
            </a:r>
            <a:r>
              <a:rPr lang="nl-BE" sz="2000" dirty="0" err="1" smtClean="0"/>
              <a:t>because</a:t>
            </a:r>
            <a:r>
              <a:rPr lang="nl-BE" sz="2000" dirty="0" smtClean="0"/>
              <a:t> of </a:t>
            </a:r>
            <a:r>
              <a:rPr lang="nl-BE" sz="2000" dirty="0" err="1" smtClean="0"/>
              <a:t>this</a:t>
            </a:r>
            <a:r>
              <a:rPr lang="nl-BE" sz="2000" dirty="0" smtClean="0"/>
              <a:t> “minor issue” (quote) and has </a:t>
            </a:r>
            <a:r>
              <a:rPr lang="nl-BE" sz="2000" dirty="0" err="1" smtClean="0"/>
              <a:t>planned</a:t>
            </a:r>
            <a:r>
              <a:rPr lang="nl-BE" sz="2000" dirty="0" smtClean="0"/>
              <a:t> a </a:t>
            </a:r>
            <a:r>
              <a:rPr lang="nl-BE" sz="2000" dirty="0" err="1" smtClean="0"/>
              <a:t>press</a:t>
            </a:r>
            <a:r>
              <a:rPr lang="nl-BE" sz="2000" dirty="0" smtClean="0"/>
              <a:t> conference </a:t>
            </a:r>
            <a:r>
              <a:rPr lang="nl-BE" sz="2000" dirty="0" err="1" smtClean="0"/>
              <a:t>next</a:t>
            </a:r>
            <a:r>
              <a:rPr lang="nl-BE" sz="2000" dirty="0" smtClean="0"/>
              <a:t> week to </a:t>
            </a:r>
            <a:r>
              <a:rPr lang="nl-BE" sz="2000" dirty="0" err="1" smtClean="0"/>
              <a:t>announce</a:t>
            </a:r>
            <a:r>
              <a:rPr lang="nl-BE" sz="2000" dirty="0" smtClean="0"/>
              <a:t> the </a:t>
            </a:r>
            <a:r>
              <a:rPr lang="nl-BE" sz="2000" dirty="0" err="1" smtClean="0"/>
              <a:t>new</a:t>
            </a:r>
            <a:r>
              <a:rPr lang="nl-BE" sz="2000" dirty="0" smtClean="0"/>
              <a:t> </a:t>
            </a:r>
            <a:r>
              <a:rPr lang="nl-BE" sz="2000" dirty="0" err="1" smtClean="0"/>
              <a:t>product-line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4" name="Rechthoek 3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perform &amp; present a risk analysis for this situation, including a risk management plan !</a:t>
            </a:r>
          </a:p>
        </p:txBody>
      </p:sp>
    </p:spTree>
    <p:extLst>
      <p:ext uri="{BB962C8B-B14F-4D97-AF65-F5344CB8AC3E}">
        <p14:creationId xmlns:p14="http://schemas.microsoft.com/office/powerpoint/2010/main" val="185159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smtClean="0"/>
              <a:t>SITUATION 2 – TEAM 2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57375"/>
            <a:ext cx="8640960" cy="452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Based</a:t>
            </a:r>
            <a:r>
              <a:rPr lang="nl-BE" sz="2000" dirty="0" smtClean="0"/>
              <a:t> on a sound business case &amp; </a:t>
            </a:r>
            <a:r>
              <a:rPr lang="nl-BE" sz="2000" dirty="0" err="1" smtClean="0"/>
              <a:t>after</a:t>
            </a:r>
            <a:r>
              <a:rPr lang="nl-BE" sz="2000" dirty="0" smtClean="0"/>
              <a:t> agreement </a:t>
            </a:r>
            <a:r>
              <a:rPr lang="nl-BE" sz="2000" dirty="0" err="1" smtClean="0"/>
              <a:t>with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CEO </a:t>
            </a:r>
            <a:r>
              <a:rPr lang="nl-BE" sz="2000" dirty="0" err="1" smtClean="0"/>
              <a:t>with</a:t>
            </a:r>
            <a:r>
              <a:rPr lang="nl-BE" sz="2000" dirty="0" smtClean="0"/>
              <a:t> </a:t>
            </a:r>
            <a:r>
              <a:rPr lang="nl-BE" sz="2000" dirty="0" err="1" smtClean="0"/>
              <a:t>whom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have </a:t>
            </a:r>
            <a:r>
              <a:rPr lang="nl-BE" sz="2000" dirty="0" err="1" smtClean="0"/>
              <a:t>an</a:t>
            </a:r>
            <a:r>
              <a:rPr lang="nl-BE" sz="2000" dirty="0" smtClean="0"/>
              <a:t> excellent contact, </a:t>
            </a:r>
            <a:r>
              <a:rPr lang="nl-BE" sz="2000" dirty="0" err="1" smtClean="0"/>
              <a:t>you</a:t>
            </a:r>
            <a:r>
              <a:rPr lang="nl-BE" sz="2000" dirty="0" smtClean="0"/>
              <a:t> have </a:t>
            </a:r>
            <a:r>
              <a:rPr lang="nl-BE" sz="2000" dirty="0" err="1" smtClean="0"/>
              <a:t>decided</a:t>
            </a:r>
            <a:r>
              <a:rPr lang="nl-BE" sz="2000" dirty="0" smtClean="0"/>
              <a:t> to outsource a part of </a:t>
            </a:r>
            <a:r>
              <a:rPr lang="nl-BE" sz="2000" dirty="0" err="1" smtClean="0"/>
              <a:t>your</a:t>
            </a:r>
            <a:r>
              <a:rPr lang="nl-BE" sz="2000" dirty="0" smtClean="0"/>
              <a:t> Contact Centre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One</a:t>
            </a:r>
            <a:r>
              <a:rPr lang="nl-BE" sz="2000" dirty="0" smtClean="0"/>
              <a:t> of the </a:t>
            </a:r>
            <a:r>
              <a:rPr lang="nl-BE" sz="2000" dirty="0" err="1" smtClean="0"/>
              <a:t>assumptions</a:t>
            </a:r>
            <a:r>
              <a:rPr lang="nl-BE" sz="2000" dirty="0" smtClean="0"/>
              <a:t> of the business case is </a:t>
            </a:r>
            <a:r>
              <a:rPr lang="nl-BE" sz="2000" dirty="0" err="1" smtClean="0"/>
              <a:t>that</a:t>
            </a:r>
            <a:r>
              <a:rPr lang="nl-BE" sz="2000" dirty="0" smtClean="0"/>
              <a:t> the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is a </a:t>
            </a:r>
            <a:r>
              <a:rPr lang="nl-BE" sz="2000" dirty="0" err="1" smtClean="0"/>
              <a:t>fact</a:t>
            </a:r>
            <a:r>
              <a:rPr lang="nl-BE" sz="2000" dirty="0" smtClean="0"/>
              <a:t> </a:t>
            </a:r>
            <a:r>
              <a:rPr lang="nl-BE" sz="2000" dirty="0" err="1" smtClean="0"/>
              <a:t>within</a:t>
            </a:r>
            <a:r>
              <a:rPr lang="nl-BE" sz="2000" dirty="0" smtClean="0"/>
              <a:t> a </a:t>
            </a:r>
            <a:r>
              <a:rPr lang="nl-BE" sz="2000" dirty="0" err="1" smtClean="0"/>
              <a:t>year</a:t>
            </a:r>
            <a:r>
              <a:rPr lang="nl-BE" sz="2000" dirty="0" smtClean="0"/>
              <a:t> </a:t>
            </a:r>
            <a:r>
              <a:rPr lang="nl-BE" sz="2000" dirty="0" err="1" smtClean="0"/>
              <a:t>from</a:t>
            </a:r>
            <a:r>
              <a:rPr lang="nl-BE" sz="2000" dirty="0" smtClean="0"/>
              <a:t> </a:t>
            </a:r>
            <a:r>
              <a:rPr lang="nl-BE" sz="2000" dirty="0" err="1" smtClean="0"/>
              <a:t>now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A shortlist of </a:t>
            </a:r>
            <a:r>
              <a:rPr lang="nl-BE" sz="2000" dirty="0" err="1" smtClean="0"/>
              <a:t>potential</a:t>
            </a:r>
            <a:r>
              <a:rPr lang="nl-BE" sz="2000" dirty="0" smtClean="0"/>
              <a:t>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partners </a:t>
            </a:r>
            <a:r>
              <a:rPr lang="nl-BE" sz="2000" dirty="0" err="1" smtClean="0"/>
              <a:t>exists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A kick-off meeting </a:t>
            </a:r>
            <a:r>
              <a:rPr lang="nl-BE" sz="2000" dirty="0" err="1" smtClean="0"/>
              <a:t>should</a:t>
            </a:r>
            <a:r>
              <a:rPr lang="nl-BE" sz="2000" dirty="0" smtClean="0"/>
              <a:t> </a:t>
            </a:r>
            <a:r>
              <a:rPr lang="nl-BE" sz="2000" dirty="0" err="1" smtClean="0"/>
              <a:t>be</a:t>
            </a:r>
            <a:r>
              <a:rPr lang="nl-BE" sz="2000" dirty="0" smtClean="0"/>
              <a:t> </a:t>
            </a:r>
            <a:r>
              <a:rPr lang="nl-BE" sz="2000" dirty="0" err="1" smtClean="0"/>
              <a:t>organised</a:t>
            </a:r>
            <a:r>
              <a:rPr lang="nl-BE" sz="2000" dirty="0" smtClean="0"/>
              <a:t> </a:t>
            </a:r>
            <a:r>
              <a:rPr lang="nl-BE" sz="2000" dirty="0" err="1" smtClean="0"/>
              <a:t>for</a:t>
            </a:r>
            <a:r>
              <a:rPr lang="nl-BE" sz="2000" dirty="0" smtClean="0"/>
              <a:t> the project team – </a:t>
            </a:r>
            <a:r>
              <a:rPr lang="nl-BE" sz="2000" dirty="0" err="1" smtClean="0"/>
              <a:t>which</a:t>
            </a:r>
            <a:r>
              <a:rPr lang="nl-BE" sz="2000" dirty="0" smtClean="0"/>
              <a:t> </a:t>
            </a:r>
            <a:r>
              <a:rPr lang="nl-BE" sz="2000" dirty="0" err="1" smtClean="0"/>
              <a:t>doesn’t</a:t>
            </a:r>
            <a:r>
              <a:rPr lang="nl-BE" sz="2000" dirty="0" smtClean="0"/>
              <a:t> </a:t>
            </a:r>
            <a:r>
              <a:rPr lang="nl-BE" sz="2000" dirty="0" err="1" smtClean="0"/>
              <a:t>exist</a:t>
            </a:r>
            <a:r>
              <a:rPr lang="nl-BE" sz="2000" dirty="0" smtClean="0"/>
              <a:t> </a:t>
            </a:r>
            <a:r>
              <a:rPr lang="nl-BE" sz="2000" dirty="0" err="1" smtClean="0"/>
              <a:t>yet</a:t>
            </a:r>
            <a:r>
              <a:rPr lang="nl-BE" sz="2000" dirty="0" smtClean="0"/>
              <a:t> as </a:t>
            </a:r>
            <a:r>
              <a:rPr lang="nl-BE" sz="2000" dirty="0" err="1" smtClean="0"/>
              <a:t>you</a:t>
            </a:r>
            <a:r>
              <a:rPr lang="nl-BE" sz="2000" dirty="0" smtClean="0"/>
              <a:t> (nor the CEO) </a:t>
            </a:r>
            <a:r>
              <a:rPr lang="nl-BE" sz="2000" dirty="0" err="1" smtClean="0"/>
              <a:t>didn’t</a:t>
            </a:r>
            <a:r>
              <a:rPr lang="nl-BE" sz="2000" dirty="0" smtClean="0"/>
              <a:t> </a:t>
            </a:r>
            <a:r>
              <a:rPr lang="nl-BE" sz="2000" dirty="0" err="1" smtClean="0"/>
              <a:t>communicate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plans to the </a:t>
            </a:r>
            <a:r>
              <a:rPr lang="nl-BE" sz="2000" dirty="0" err="1" smtClean="0"/>
              <a:t>organisation</a:t>
            </a:r>
            <a:r>
              <a:rPr lang="nl-BE" sz="2000" dirty="0" smtClean="0"/>
              <a:t> </a:t>
            </a:r>
            <a:r>
              <a:rPr lang="nl-BE" sz="2000" dirty="0" err="1" smtClean="0"/>
              <a:t>until</a:t>
            </a:r>
            <a:r>
              <a:rPr lang="nl-BE" sz="2000" dirty="0" smtClean="0"/>
              <a:t> </a:t>
            </a:r>
            <a:r>
              <a:rPr lang="nl-BE" sz="2000" dirty="0" err="1" smtClean="0"/>
              <a:t>now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</p:txBody>
      </p:sp>
      <p:sp>
        <p:nvSpPr>
          <p:cNvPr id="4" name="Rechthoek 3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list the attendees for this kick-off meeting &amp; present your action plan at this kick-off meeting !</a:t>
            </a:r>
          </a:p>
        </p:txBody>
      </p:sp>
    </p:spTree>
    <p:extLst>
      <p:ext uri="{BB962C8B-B14F-4D97-AF65-F5344CB8AC3E}">
        <p14:creationId xmlns:p14="http://schemas.microsoft.com/office/powerpoint/2010/main" val="14191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smtClean="0"/>
              <a:t>SITUATION 3 – TEAM 3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57375"/>
            <a:ext cx="8496944" cy="452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Based</a:t>
            </a:r>
            <a:r>
              <a:rPr lang="nl-BE" sz="2000" dirty="0" smtClean="0"/>
              <a:t> </a:t>
            </a:r>
            <a:r>
              <a:rPr lang="nl-BE" sz="2000" dirty="0" err="1" smtClean="0"/>
              <a:t>on</a:t>
            </a:r>
            <a:r>
              <a:rPr lang="nl-BE" sz="2000" dirty="0" smtClean="0"/>
              <a:t> </a:t>
            </a:r>
            <a:r>
              <a:rPr lang="nl-BE" sz="2000" dirty="0" err="1" smtClean="0"/>
              <a:t>one</a:t>
            </a:r>
            <a:r>
              <a:rPr lang="nl-BE" sz="2000" dirty="0" smtClean="0"/>
              <a:t> of </a:t>
            </a:r>
            <a:r>
              <a:rPr lang="nl-BE" sz="2000" dirty="0" err="1" smtClean="0"/>
              <a:t>his</a:t>
            </a:r>
            <a:r>
              <a:rPr lang="nl-BE" sz="2000" dirty="0" smtClean="0"/>
              <a:t> briljant </a:t>
            </a:r>
            <a:r>
              <a:rPr lang="nl-BE" sz="2000" dirty="0" err="1" smtClean="0"/>
              <a:t>ideas</a:t>
            </a:r>
            <a:r>
              <a:rPr lang="nl-BE" sz="2000" dirty="0" smtClean="0"/>
              <a:t>, </a:t>
            </a:r>
            <a:r>
              <a:rPr lang="nl-BE" sz="2000" dirty="0" err="1" smtClean="0"/>
              <a:t>your</a:t>
            </a:r>
            <a:r>
              <a:rPr lang="nl-BE" sz="2000" dirty="0" smtClean="0"/>
              <a:t> CEO has </a:t>
            </a:r>
            <a:r>
              <a:rPr lang="nl-BE" sz="2000" dirty="0" err="1" smtClean="0"/>
              <a:t>decided</a:t>
            </a:r>
            <a:r>
              <a:rPr lang="nl-BE" sz="2000" dirty="0" smtClean="0"/>
              <a:t> to </a:t>
            </a:r>
            <a:r>
              <a:rPr lang="nl-BE" sz="2000" dirty="0" err="1" smtClean="0"/>
              <a:t>outsource</a:t>
            </a:r>
            <a:r>
              <a:rPr lang="nl-BE" sz="2000" dirty="0" smtClean="0"/>
              <a:t> a part of </a:t>
            </a:r>
            <a:r>
              <a:rPr lang="nl-BE" sz="2000" dirty="0" err="1" smtClean="0"/>
              <a:t>your</a:t>
            </a:r>
            <a:r>
              <a:rPr lang="nl-BE" sz="2000" dirty="0" smtClean="0"/>
              <a:t> Contact Centre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He has </a:t>
            </a:r>
            <a:r>
              <a:rPr lang="nl-BE" sz="2000" dirty="0" err="1" smtClean="0"/>
              <a:t>already</a:t>
            </a:r>
            <a:r>
              <a:rPr lang="nl-BE" sz="2000" dirty="0" smtClean="0"/>
              <a:t> </a:t>
            </a:r>
            <a:r>
              <a:rPr lang="nl-BE" sz="2000" dirty="0" err="1" smtClean="0"/>
              <a:t>appointed</a:t>
            </a:r>
            <a:r>
              <a:rPr lang="nl-BE" sz="2000" dirty="0" smtClean="0"/>
              <a:t> </a:t>
            </a:r>
            <a:r>
              <a:rPr lang="nl-BE" sz="2000" dirty="0" err="1" smtClean="0"/>
              <a:t>an</a:t>
            </a:r>
            <a:r>
              <a:rPr lang="nl-BE" sz="2000" dirty="0" smtClean="0"/>
              <a:t> </a:t>
            </a:r>
            <a:r>
              <a:rPr lang="nl-BE" sz="2000" dirty="0" err="1" smtClean="0"/>
              <a:t>external</a:t>
            </a:r>
            <a:r>
              <a:rPr lang="nl-BE" sz="2000" dirty="0" smtClean="0"/>
              <a:t> Project Manager (</a:t>
            </a:r>
            <a:r>
              <a:rPr lang="nl-BE" sz="2000" dirty="0" err="1" smtClean="0"/>
              <a:t>from</a:t>
            </a:r>
            <a:r>
              <a:rPr lang="nl-BE" sz="2000" dirty="0" smtClean="0"/>
              <a:t> a close </a:t>
            </a:r>
            <a:r>
              <a:rPr lang="nl-BE" sz="2000" dirty="0" err="1" smtClean="0"/>
              <a:t>friend’s</a:t>
            </a:r>
            <a:r>
              <a:rPr lang="nl-BE" sz="2000" dirty="0" smtClean="0"/>
              <a:t> company) </a:t>
            </a:r>
            <a:r>
              <a:rPr lang="nl-BE" sz="2000" dirty="0" err="1" smtClean="0"/>
              <a:t>who</a:t>
            </a:r>
            <a:r>
              <a:rPr lang="nl-BE" sz="2000" dirty="0" smtClean="0"/>
              <a:t> </a:t>
            </a:r>
            <a:r>
              <a:rPr lang="nl-BE" sz="2000" dirty="0" err="1" smtClean="0"/>
              <a:t>will</a:t>
            </a:r>
            <a:r>
              <a:rPr lang="nl-BE" sz="2000" dirty="0" smtClean="0"/>
              <a:t> report </a:t>
            </a:r>
            <a:r>
              <a:rPr lang="nl-BE" sz="2000" dirty="0" err="1" smtClean="0"/>
              <a:t>directly</a:t>
            </a:r>
            <a:r>
              <a:rPr lang="nl-BE" sz="2000" dirty="0" smtClean="0"/>
              <a:t> to </a:t>
            </a:r>
            <a:r>
              <a:rPr lang="nl-BE" sz="2000" dirty="0" err="1" smtClean="0"/>
              <a:t>you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Via </a:t>
            </a:r>
            <a:r>
              <a:rPr lang="nl-BE" sz="2000" dirty="0" err="1" smtClean="0"/>
              <a:t>his</a:t>
            </a:r>
            <a:r>
              <a:rPr lang="nl-BE" sz="2000" dirty="0" smtClean="0"/>
              <a:t> </a:t>
            </a:r>
            <a:r>
              <a:rPr lang="nl-BE" sz="2000" dirty="0" err="1" smtClean="0"/>
              <a:t>extended</a:t>
            </a:r>
            <a:r>
              <a:rPr lang="nl-BE" sz="2000" dirty="0" smtClean="0"/>
              <a:t> business </a:t>
            </a:r>
            <a:r>
              <a:rPr lang="nl-BE" sz="2000" dirty="0" err="1" smtClean="0"/>
              <a:t>network</a:t>
            </a:r>
            <a:r>
              <a:rPr lang="nl-BE" sz="2000" dirty="0" smtClean="0"/>
              <a:t>, the CEO has </a:t>
            </a:r>
            <a:r>
              <a:rPr lang="nl-BE" sz="2000" dirty="0" err="1" smtClean="0"/>
              <a:t>already</a:t>
            </a:r>
            <a:r>
              <a:rPr lang="nl-BE" sz="2000" dirty="0" smtClean="0"/>
              <a:t> </a:t>
            </a:r>
            <a:r>
              <a:rPr lang="nl-BE" sz="2000" dirty="0" err="1" smtClean="0"/>
              <a:t>selected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partner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Your</a:t>
            </a:r>
            <a:r>
              <a:rPr lang="nl-BE" sz="2000" dirty="0" smtClean="0"/>
              <a:t> CEO </a:t>
            </a:r>
            <a:r>
              <a:rPr lang="nl-BE" sz="2000" dirty="0" err="1" smtClean="0"/>
              <a:t>expects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to </a:t>
            </a:r>
            <a:r>
              <a:rPr lang="nl-BE" sz="2000" dirty="0" err="1" smtClean="0"/>
              <a:t>be</a:t>
            </a:r>
            <a:r>
              <a:rPr lang="nl-BE" sz="2000" dirty="0" smtClean="0"/>
              <a:t> ready </a:t>
            </a:r>
            <a:r>
              <a:rPr lang="nl-BE" sz="2000" dirty="0" err="1" smtClean="0"/>
              <a:t>before</a:t>
            </a:r>
            <a:r>
              <a:rPr lang="nl-BE" sz="2000" dirty="0" smtClean="0"/>
              <a:t> next </a:t>
            </a:r>
            <a:r>
              <a:rPr lang="nl-BE" sz="2000" dirty="0" err="1" smtClean="0"/>
              <a:t>summer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</p:txBody>
      </p:sp>
      <p:sp>
        <p:nvSpPr>
          <p:cNvPr id="5" name="Rechthoek 4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present a roadmap for this project , including the exact roles &amp; responsibilities of all stakeholders !</a:t>
            </a:r>
          </a:p>
        </p:txBody>
      </p:sp>
    </p:spTree>
    <p:extLst>
      <p:ext uri="{BB962C8B-B14F-4D97-AF65-F5344CB8AC3E}">
        <p14:creationId xmlns:p14="http://schemas.microsoft.com/office/powerpoint/2010/main" val="227977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VINTAGEpm\AppData\Local\Microsoft\Windows\Temporary Internet Files\Content.IE5\M0DT0UMQ\MP90044329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63"/>
            <a:ext cx="9144000" cy="6854637"/>
          </a:xfrm>
          <a:prstGeom prst="rect">
            <a:avLst/>
          </a:prstGeom>
          <a:noFill/>
        </p:spPr>
      </p:pic>
      <p:sp>
        <p:nvSpPr>
          <p:cNvPr id="3" name="Titel 1"/>
          <p:cNvSpPr txBox="1">
            <a:spLocks/>
          </p:cNvSpPr>
          <p:nvPr/>
        </p:nvSpPr>
        <p:spPr>
          <a:xfrm>
            <a:off x="0" y="0"/>
            <a:ext cx="7616825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BREAK</a:t>
            </a:r>
            <a:endParaRPr kumimoji="0" lang="nl-BE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C:\Users\VINTAGEpm\AppData\Local\Microsoft\Windows\Temporary Internet Files\Content.IE5\64K1S274\MP900423117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65195" y="0"/>
            <a:ext cx="2678806" cy="2678806"/>
          </a:xfrm>
          <a:prstGeom prst="rect">
            <a:avLst/>
          </a:prstGeom>
          <a:noFill/>
        </p:spPr>
      </p:pic>
      <p:pic>
        <p:nvPicPr>
          <p:cNvPr id="5" name="Picture 5" descr="C:\Users\VINTAGEpm\AppData\Local\Microsoft\Windows\Temporary Internet Files\Content.IE5\FZIHWCM1\MP90042443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730321" cy="27303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268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</a:t>
            </a:r>
            <a:r>
              <a:rPr lang="nl-BE" sz="3200" b="1" dirty="0" smtClean="0">
                <a:solidFill>
                  <a:srgbClr val="CC0000"/>
                </a:solidFill>
                <a:latin typeface="+mn-lt"/>
                <a:cs typeface="+mn-cs"/>
              </a:rPr>
              <a:t> </a:t>
            </a:r>
            <a:r>
              <a:rPr kumimoji="0" lang="nl-BE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Management &amp;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</a:t>
            </a:r>
            <a:r>
              <a:rPr kumimoji="0" lang="nl-BE" sz="3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</a:t>
            </a:r>
            <a:endParaRPr kumimoji="0" lang="nl-BE" sz="3200" b="1" i="0" u="none" strike="noStrike" kern="120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2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143000"/>
          </a:xfrm>
        </p:spPr>
        <p:txBody>
          <a:bodyPr/>
          <a:lstStyle/>
          <a:p>
            <a:r>
              <a:rPr lang="nl-BE" dirty="0" smtClean="0"/>
              <a:t>THINK TOP-DOWN, BUILD BOTTOM-UP</a:t>
            </a:r>
            <a:endParaRPr lang="nl-BE" dirty="0"/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gray">
          <a:xfrm>
            <a:off x="251520" y="1124793"/>
            <a:ext cx="8892479" cy="5616575"/>
          </a:xfrm>
          <a:prstGeom prst="curvedUpArrow">
            <a:avLst>
              <a:gd name="adj1" fmla="val 20769"/>
              <a:gd name="adj2" fmla="val 41538"/>
              <a:gd name="adj3" fmla="val 33333"/>
            </a:avLst>
          </a:prstGeom>
          <a:solidFill>
            <a:schemeClr val="bg1"/>
          </a:solidFill>
          <a:ln w="6350">
            <a:solidFill>
              <a:srgbClr val="969696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endParaRPr lang="nl-BE"/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gray">
          <a:xfrm>
            <a:off x="1043608" y="5593605"/>
            <a:ext cx="2105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OBJECTIVES</a:t>
            </a: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gray">
          <a:xfrm>
            <a:off x="395536" y="3501280"/>
            <a:ext cx="16478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BENEFITS</a:t>
            </a:r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gray">
          <a:xfrm>
            <a:off x="117004" y="1556593"/>
            <a:ext cx="17907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STRATEGY</a:t>
            </a:r>
          </a:p>
        </p:txBody>
      </p:sp>
      <p:sp>
        <p:nvSpPr>
          <p:cNvPr id="7" name="WordArt 9"/>
          <p:cNvSpPr>
            <a:spLocks noChangeArrowheads="1" noChangeShapeType="1" noTextEdit="1"/>
          </p:cNvSpPr>
          <p:nvPr/>
        </p:nvSpPr>
        <p:spPr bwMode="gray">
          <a:xfrm>
            <a:off x="5491311" y="5593605"/>
            <a:ext cx="21050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PROJECT</a:t>
            </a:r>
          </a:p>
        </p:txBody>
      </p:sp>
      <p:sp>
        <p:nvSpPr>
          <p:cNvPr id="8" name="WordArt 10"/>
          <p:cNvSpPr>
            <a:spLocks noChangeArrowheads="1" noChangeShapeType="1" noTextEdit="1"/>
          </p:cNvSpPr>
          <p:nvPr/>
        </p:nvSpPr>
        <p:spPr bwMode="gray">
          <a:xfrm>
            <a:off x="6740599" y="3501280"/>
            <a:ext cx="16478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PROGRAM</a:t>
            </a:r>
          </a:p>
        </p:txBody>
      </p:sp>
      <p:sp>
        <p:nvSpPr>
          <p:cNvPr id="9" name="WordArt 11"/>
          <p:cNvSpPr>
            <a:spLocks noChangeArrowheads="1" noChangeShapeType="1" noTextEdit="1"/>
          </p:cNvSpPr>
          <p:nvPr/>
        </p:nvSpPr>
        <p:spPr bwMode="gray">
          <a:xfrm>
            <a:off x="7101780" y="1556593"/>
            <a:ext cx="17907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l-BE" sz="3600" kern="10" dirty="0">
                <a:ln w="19050">
                  <a:solidFill>
                    <a:srgbClr val="99CCFF"/>
                  </a:solidFill>
                  <a:round/>
                  <a:headEnd type="none" w="sm" len="sm"/>
                  <a:tailEnd type="none" w="sm" len="sm"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PORTFOLIO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14983"/>
            <a:ext cx="3456384" cy="3642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079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58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4932363" y="3978275"/>
            <a:ext cx="3887787" cy="2106613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82125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55650" y="1412875"/>
            <a:ext cx="3700463" cy="2005013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42875"/>
            <a:ext cx="8577262" cy="647700"/>
          </a:xfrm>
        </p:spPr>
        <p:txBody>
          <a:bodyPr/>
          <a:lstStyle/>
          <a:p>
            <a:pPr eaLnBrk="1" hangingPunct="1"/>
            <a:r>
              <a:rPr lang="nl-BE" smtClean="0"/>
              <a:t>Influence of organisational structures</a:t>
            </a:r>
            <a:endParaRPr lang="en-US" smtClean="0"/>
          </a:p>
        </p:txBody>
      </p:sp>
      <p:pic>
        <p:nvPicPr>
          <p:cNvPr id="8212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538163" y="3978275"/>
            <a:ext cx="4105275" cy="2117725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8374" name="Rectangle 5"/>
          <p:cNvSpPr>
            <a:spLocks noChangeArrowheads="1"/>
          </p:cNvSpPr>
          <p:nvPr/>
        </p:nvSpPr>
        <p:spPr bwMode="gray">
          <a:xfrm rot="-5400000">
            <a:off x="-528749" y="1858032"/>
            <a:ext cx="1630586" cy="5032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0E6F92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r>
              <a:rPr lang="nl-BE" b="1" dirty="0" smtClean="0">
                <a:solidFill>
                  <a:srgbClr val="0E6F92"/>
                </a:solidFill>
                <a:latin typeface="Century Gothic" pitchFamily="34" charset="0"/>
              </a:rPr>
              <a:t>PPM </a:t>
            </a:r>
            <a:r>
              <a:rPr lang="nl-BE" b="1" dirty="0" err="1">
                <a:solidFill>
                  <a:srgbClr val="0E6F92"/>
                </a:solidFill>
                <a:latin typeface="Century Gothic" pitchFamily="34" charset="0"/>
              </a:rPr>
              <a:t>authority</a:t>
            </a:r>
            <a:endParaRPr lang="en-US" b="1" dirty="0">
              <a:solidFill>
                <a:srgbClr val="0E6F92"/>
              </a:solidFill>
              <a:latin typeface="Century Gothic" pitchFamily="34" charset="0"/>
            </a:endParaRPr>
          </a:p>
        </p:txBody>
      </p:sp>
      <p:sp>
        <p:nvSpPr>
          <p:cNvPr id="58375" name="Line 6"/>
          <p:cNvSpPr>
            <a:spLocks noChangeShapeType="1"/>
          </p:cNvSpPr>
          <p:nvPr/>
        </p:nvSpPr>
        <p:spPr bwMode="gray">
          <a:xfrm flipV="1">
            <a:off x="611188" y="1025525"/>
            <a:ext cx="0" cy="5184775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 type="arrow" w="med" len="med"/>
          </a:ln>
        </p:spPr>
        <p:txBody>
          <a:bodyPr tIns="82800"/>
          <a:lstStyle/>
          <a:p>
            <a:endParaRPr lang="nl-BE"/>
          </a:p>
        </p:txBody>
      </p:sp>
      <p:sp>
        <p:nvSpPr>
          <p:cNvPr id="58376" name="Rectangle 7"/>
          <p:cNvSpPr>
            <a:spLocks noChangeArrowheads="1"/>
          </p:cNvSpPr>
          <p:nvPr/>
        </p:nvSpPr>
        <p:spPr bwMode="gray">
          <a:xfrm>
            <a:off x="6227763" y="6283325"/>
            <a:ext cx="2520950" cy="503238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D5D5D5"/>
              </a:gs>
            </a:gsLst>
            <a:path path="shape">
              <a:fillToRect l="50000" t="50000" r="50000" b="50000"/>
            </a:path>
          </a:gradFill>
          <a:ln w="6350" algn="ctr">
            <a:solidFill>
              <a:srgbClr val="0E6F92"/>
            </a:solidFill>
            <a:miter lim="800000"/>
            <a:headEnd type="none" w="sm" len="sm"/>
            <a:tailEnd type="none" w="sm" len="sm"/>
          </a:ln>
        </p:spPr>
        <p:txBody>
          <a:bodyPr wrap="none" tIns="82800" anchor="ctr"/>
          <a:lstStyle/>
          <a:p>
            <a:r>
              <a:rPr lang="nl-BE" b="1">
                <a:solidFill>
                  <a:srgbClr val="0E6F92"/>
                </a:solidFill>
                <a:latin typeface="Century Gothic" pitchFamily="34" charset="0"/>
              </a:rPr>
              <a:t>Resource availability</a:t>
            </a:r>
            <a:endParaRPr lang="en-US" b="1">
              <a:solidFill>
                <a:srgbClr val="0E6F92"/>
              </a:solidFill>
              <a:latin typeface="Century Gothic" pitchFamily="34" charset="0"/>
            </a:endParaRPr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gray">
          <a:xfrm>
            <a:off x="611188" y="6210300"/>
            <a:ext cx="8353425" cy="0"/>
          </a:xfrm>
          <a:prstGeom prst="line">
            <a:avLst/>
          </a:prstGeom>
          <a:noFill/>
          <a:ln w="38100">
            <a:solidFill>
              <a:srgbClr val="969696"/>
            </a:solidFill>
            <a:round/>
            <a:headEnd type="none" w="sm" len="sm"/>
            <a:tailEnd type="arrow" w="med" len="med"/>
          </a:ln>
        </p:spPr>
        <p:txBody>
          <a:bodyPr tIns="82800"/>
          <a:lstStyle/>
          <a:p>
            <a:endParaRPr lang="nl-BE"/>
          </a:p>
        </p:txBody>
      </p:sp>
      <p:pic>
        <p:nvPicPr>
          <p:cNvPr id="82125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4932363" y="1289050"/>
            <a:ext cx="4032250" cy="2257425"/>
          </a:xfrm>
          <a:prstGeom prst="rect">
            <a:avLst/>
          </a:prstGeom>
          <a:noFill/>
          <a:ln w="635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821260" name="Oval 12"/>
          <p:cNvSpPr>
            <a:spLocks noChangeArrowheads="1"/>
          </p:cNvSpPr>
          <p:nvPr/>
        </p:nvSpPr>
        <p:spPr bwMode="gray">
          <a:xfrm>
            <a:off x="684213" y="5562600"/>
            <a:ext cx="1584325" cy="503238"/>
          </a:xfrm>
          <a:prstGeom prst="ellipse">
            <a:avLst/>
          </a:prstGeom>
          <a:solidFill>
            <a:srgbClr val="FF0000"/>
          </a:solidFill>
          <a:ln w="6350" algn="ctr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chemeClr val="bg1"/>
                </a:solidFill>
                <a:latin typeface="Century Gothic" pitchFamily="34" charset="0"/>
              </a:rPr>
              <a:t>functional</a:t>
            </a:r>
            <a:endParaRPr lang="en-US" b="1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21261" name="Oval 13"/>
          <p:cNvSpPr>
            <a:spLocks noChangeArrowheads="1"/>
          </p:cNvSpPr>
          <p:nvPr/>
        </p:nvSpPr>
        <p:spPr bwMode="gray">
          <a:xfrm>
            <a:off x="7451725" y="1098550"/>
            <a:ext cx="1584325" cy="503238"/>
          </a:xfrm>
          <a:prstGeom prst="ellipse">
            <a:avLst/>
          </a:prstGeom>
          <a:solidFill>
            <a:srgbClr val="009900"/>
          </a:solidFill>
          <a:ln w="6350" algn="ctr">
            <a:solidFill>
              <a:srgbClr val="009900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chemeClr val="bg1"/>
                </a:solidFill>
                <a:latin typeface="Century Gothic" pitchFamily="34" charset="0"/>
              </a:rPr>
              <a:t>projectised</a:t>
            </a:r>
            <a:endParaRPr lang="en-US" b="1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21262" name="Oval 14"/>
          <p:cNvSpPr>
            <a:spLocks noChangeArrowheads="1"/>
          </p:cNvSpPr>
          <p:nvPr/>
        </p:nvSpPr>
        <p:spPr bwMode="gray">
          <a:xfrm>
            <a:off x="3995738" y="3546475"/>
            <a:ext cx="1584325" cy="503238"/>
          </a:xfrm>
          <a:prstGeom prst="ellipse">
            <a:avLst/>
          </a:prstGeom>
          <a:solidFill>
            <a:schemeClr val="accent2"/>
          </a:solidFill>
          <a:ln w="6350" algn="ctr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tIns="82800" anchor="ctr"/>
          <a:lstStyle/>
          <a:p>
            <a:pPr algn="ctr"/>
            <a:r>
              <a:rPr lang="nl-BE" b="1">
                <a:solidFill>
                  <a:schemeClr val="bg1"/>
                </a:solidFill>
                <a:latin typeface="Century Gothic" pitchFamily="34" charset="0"/>
              </a:rPr>
              <a:t>matrix</a:t>
            </a:r>
            <a:endParaRPr lang="en-US" b="1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00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1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21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1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21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1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1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2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1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1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21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1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1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821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21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21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821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1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1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21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1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60" grpId="0" animBg="1"/>
      <p:bldP spid="821261" grpId="0" animBg="1"/>
      <p:bldP spid="82126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</a:t>
            </a:r>
            <a:r>
              <a:rPr lang="nl-BE" baseline="30000" dirty="0" smtClean="0"/>
              <a:t>3</a:t>
            </a:r>
            <a:r>
              <a:rPr lang="nl-BE" dirty="0" smtClean="0"/>
              <a:t>MO : Project – Program - Portfolio </a:t>
            </a:r>
            <a:endParaRPr lang="nl-BE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2AE34-F536-4B4E-95D3-7E629C8AC8F8}" type="slidenum">
              <a:rPr lang="nl-BE" smtClean="0"/>
              <a:pPr>
                <a:defRPr/>
              </a:pPr>
              <a:t>43</a:t>
            </a:fld>
            <a:endParaRPr lang="nl-BE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450992"/>
              </p:ext>
            </p:extLst>
          </p:nvPr>
        </p:nvGraphicFramePr>
        <p:xfrm>
          <a:off x="251520" y="1340768"/>
          <a:ext cx="864096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05113" y="5293196"/>
            <a:ext cx="35337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Find</a:t>
            </a:r>
            <a:r>
              <a:rPr lang="nl-BE" dirty="0" smtClean="0"/>
              <a:t> more P’s !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sz="2800" dirty="0" smtClean="0"/>
              <a:t>P 1-3 : Project, Program, Portfolio (classics)</a:t>
            </a:r>
          </a:p>
          <a:p>
            <a:endParaRPr lang="nl-BE" sz="2800" dirty="0" smtClean="0"/>
          </a:p>
          <a:p>
            <a:r>
              <a:rPr lang="nl-BE" sz="2800" dirty="0" smtClean="0"/>
              <a:t>P 4-11 : Proper Planning &amp; </a:t>
            </a:r>
            <a:r>
              <a:rPr lang="nl-BE" sz="2800" dirty="0" err="1" smtClean="0"/>
              <a:t>Preparation</a:t>
            </a:r>
            <a:r>
              <a:rPr lang="nl-BE" sz="2800" dirty="0" smtClean="0"/>
              <a:t> </a:t>
            </a:r>
            <a:r>
              <a:rPr lang="nl-BE" sz="2800" dirty="0" err="1" smtClean="0"/>
              <a:t>Prevents</a:t>
            </a:r>
            <a:r>
              <a:rPr lang="nl-BE" sz="2800" dirty="0" smtClean="0"/>
              <a:t> </a:t>
            </a:r>
            <a:r>
              <a:rPr lang="nl-BE" sz="2800" dirty="0" err="1" smtClean="0"/>
              <a:t>Piss</a:t>
            </a:r>
            <a:r>
              <a:rPr lang="nl-BE" sz="2800" dirty="0" smtClean="0"/>
              <a:t> </a:t>
            </a:r>
            <a:r>
              <a:rPr lang="nl-BE" sz="2800" dirty="0" err="1" smtClean="0"/>
              <a:t>Poor</a:t>
            </a:r>
            <a:r>
              <a:rPr lang="nl-BE" sz="2800" dirty="0" smtClean="0"/>
              <a:t> Performance (Andy </a:t>
            </a:r>
            <a:r>
              <a:rPr lang="nl-BE" sz="2800" dirty="0" err="1" smtClean="0"/>
              <a:t>McNabb</a:t>
            </a:r>
            <a:r>
              <a:rPr lang="nl-BE" sz="2800" dirty="0" smtClean="0"/>
              <a:t>)</a:t>
            </a:r>
          </a:p>
          <a:p>
            <a:endParaRPr lang="nl-BE" sz="2800" dirty="0" smtClean="0"/>
          </a:p>
          <a:p>
            <a:r>
              <a:rPr lang="nl-BE" sz="2800" dirty="0" smtClean="0"/>
              <a:t>P12 : Politics</a:t>
            </a:r>
          </a:p>
          <a:p>
            <a:endParaRPr lang="nl-BE" sz="2800" dirty="0" smtClean="0"/>
          </a:p>
          <a:p>
            <a:r>
              <a:rPr lang="nl-BE" sz="2800" dirty="0" smtClean="0"/>
              <a:t>P13 : </a:t>
            </a:r>
            <a:r>
              <a:rPr lang="nl-BE" sz="2800" dirty="0" err="1" smtClean="0"/>
              <a:t>disciPline</a:t>
            </a:r>
            <a:endParaRPr lang="nl-BE" sz="2800" dirty="0" smtClean="0"/>
          </a:p>
          <a:p>
            <a:endParaRPr lang="nl-BE" sz="28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0B281C-8C03-42A8-ABBF-6274866A090E}" type="slidenum">
              <a:rPr lang="nl-BE" smtClean="0"/>
              <a:pPr>
                <a:defRPr/>
              </a:pPr>
              <a:t>44</a:t>
            </a:fld>
            <a:endParaRPr lang="nl-BE"/>
          </a:p>
        </p:txBody>
      </p:sp>
      <p:pic>
        <p:nvPicPr>
          <p:cNvPr id="1027" name="Picture 3" descr="C:\Users\VINTAGEpm\AppData\Local\Microsoft\Windows\Temporary Internet Files\Content.IE5\YXL53NZA\peace_out_by_moggo2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0233" y="3861048"/>
            <a:ext cx="2025983" cy="198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ndertitel 13"/>
          <p:cNvSpPr txBox="1">
            <a:spLocks/>
          </p:cNvSpPr>
          <p:nvPr/>
        </p:nvSpPr>
        <p:spPr>
          <a:xfrm>
            <a:off x="1371600" y="5229200"/>
            <a:ext cx="6400800" cy="622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nl-BE" sz="3200" b="1" dirty="0" err="1" smtClean="0">
                <a:solidFill>
                  <a:srgbClr val="CC0000"/>
                </a:solidFill>
                <a:latin typeface="+mn-lt"/>
                <a:cs typeface="+mn-cs"/>
              </a:rPr>
              <a:t>Literatur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 </a:t>
            </a:r>
            <a:r>
              <a:rPr kumimoji="0" lang="nl-BE" sz="3200" b="1" i="0" u="none" strike="noStrike" kern="1200" cap="none" spc="0" normalizeH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</a:t>
            </a:r>
            <a:r>
              <a:rPr kumimoji="0" lang="nl-BE" sz="32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project management</a:t>
            </a:r>
            <a:endParaRPr kumimoji="0" lang="nl-BE" sz="3200" b="1" i="0" u="none" strike="noStrike" kern="120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5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357188"/>
            <a:ext cx="8482012" cy="56880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1600" smtClean="0"/>
              <a:t>Websites: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PMI	: </a:t>
            </a:r>
            <a:r>
              <a:rPr lang="nl-BE" sz="1600" smtClean="0">
                <a:hlinkClick r:id="rId3"/>
              </a:rPr>
              <a:t>http://www.pmi.org</a:t>
            </a:r>
            <a:r>
              <a:rPr lang="nl-BE" sz="1600" smtClean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Prince2	: </a:t>
            </a:r>
            <a:r>
              <a:rPr lang="nl-BE" sz="1600" smtClean="0">
                <a:hlinkClick r:id="rId4"/>
              </a:rPr>
              <a:t>http://www.ogc.gov.uk/methods_prince_2.asp</a:t>
            </a:r>
            <a:r>
              <a:rPr lang="nl-BE" sz="160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nl-BE" sz="1600" smtClean="0"/>
          </a:p>
          <a:p>
            <a:pPr eaLnBrk="1" hangingPunct="1">
              <a:lnSpc>
                <a:spcPct val="80000"/>
              </a:lnSpc>
            </a:pPr>
            <a:r>
              <a:rPr lang="nl-BE" sz="1600" smtClean="0"/>
              <a:t>Project Management literature: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Project Management Handbook – Harold Kerzner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Principles of Project Management – John R. Adams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Quality Management for Projects and Programs – Lewis R. Ireland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Organizing Projects for Success – Vijay K. Verma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The Magic Megaphone – Nick Montoya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One project too many – Geoff Reiss &amp; Geoff Leigh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Human Resource Skills for the Project Manager – Vijay K. Verma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Managing the Project Team – Vijay K. Verma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Essential People Skills for Project Managers – S. W. Flannes &amp; G. Levin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Visualizing Project Management – K. Forsberg, H. Mooz &amp; H. Cotterman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Quantitative Methods for Project Management – Frank T. Anbari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Managing High-Technology Programs &amp; Projects - Russell D. Archibald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Advanced Project Portfolio Management &amp; the PMO – Kendall &amp; Rollins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Against the Gods, the remarkable story of risk – Peter L. Bernstein</a:t>
            </a:r>
            <a:endParaRPr lang="nl-BE" sz="1600" smtClean="0"/>
          </a:p>
          <a:p>
            <a:pPr eaLnBrk="1" hangingPunct="1">
              <a:lnSpc>
                <a:spcPct val="80000"/>
              </a:lnSpc>
            </a:pPr>
            <a:endParaRPr lang="nl-BE" sz="1600" smtClean="0"/>
          </a:p>
          <a:p>
            <a:pPr eaLnBrk="1" hangingPunct="1">
              <a:lnSpc>
                <a:spcPct val="80000"/>
              </a:lnSpc>
            </a:pPr>
            <a:r>
              <a:rPr lang="nl-BE" sz="1600" smtClean="0"/>
              <a:t>Off the beaten track: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The Dilbert Principle – Scott Adams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The Art of War – Sun Tzu</a:t>
            </a:r>
          </a:p>
          <a:p>
            <a:pPr lvl="1" eaLnBrk="1" hangingPunct="1">
              <a:lnSpc>
                <a:spcPct val="80000"/>
              </a:lnSpc>
            </a:pPr>
            <a:r>
              <a:rPr lang="nl-BE" sz="1600" smtClean="0"/>
              <a:t>The First Crusade – Thomas Asbridge</a:t>
            </a:r>
            <a:endParaRPr lang="en-US" sz="1600" smtClean="0"/>
          </a:p>
        </p:txBody>
      </p:sp>
      <p:pic>
        <p:nvPicPr>
          <p:cNvPr id="3" name="Picture 8" descr="C:\Users\VINTAGEpm\AppData\Local\Microsoft\Windows\Temporary Internet Files\Content.IE5\7Z29FJU8\MCj0428105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47898"/>
            <a:ext cx="1872208" cy="1731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57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6"/>
          <p:cNvGraphicFramePr>
            <a:graphicFrameLocks noGrp="1"/>
          </p:cNvGraphicFramePr>
          <p:nvPr>
            <p:ph idx="1"/>
          </p:nvPr>
        </p:nvGraphicFramePr>
        <p:xfrm>
          <a:off x="457200" y="642938"/>
          <a:ext cx="8229600" cy="5543553"/>
        </p:xfrm>
        <a:graphic>
          <a:graphicData uri="http://schemas.openxmlformats.org/drawingml/2006/table">
            <a:tbl>
              <a:tblPr/>
              <a:tblGrid>
                <a:gridCol w="514350"/>
                <a:gridCol w="7715250"/>
              </a:tblGrid>
              <a:tr h="715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Welk percentage vertegenwoordigt “communicatie” in de tijdsbesteding van een project manager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Welke omgevingen zullen een natuurlijke voorkeur hebben voor Prince2 in</a:t>
                      </a:r>
                      <a:r>
                        <a:rPr lang="nl-BE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plaats van </a:t>
                      </a: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PMBOK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4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wordt er bedoeld met de baselines van een project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5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voornaamste reden tot mislukken van projecten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5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definitie van een projectrisico ? 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Wat is de </a:t>
                      </a:r>
                      <a:r>
                        <a:rPr lang="nl-BE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skillset</a:t>
                      </a:r>
                      <a:r>
                        <a:rPr lang="nl-BE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van de ideale project manager ?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Arial Narrow" pitchFamily="34" charset="0"/>
                        </a:rPr>
                        <a:t>7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5F5F5F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Wat</a:t>
                      </a:r>
                      <a:r>
                        <a:rPr lang="nl-BE" baseline="0" dirty="0" smtClean="0"/>
                        <a:t> is het belangrijkste argument om de beslissing te nemen om bepaalde projecten te groeperen in een programma ?</a:t>
                      </a:r>
                      <a:endParaRPr lang="nl-BE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37"/>
          <p:cNvSpPr txBox="1">
            <a:spLocks noChangeArrowheads="1"/>
          </p:cNvSpPr>
          <p:nvPr/>
        </p:nvSpPr>
        <p:spPr bwMode="auto">
          <a:xfrm>
            <a:off x="3732213" y="71438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nl-BE" sz="2400" b="1" dirty="0">
                <a:solidFill>
                  <a:schemeClr val="bg1">
                    <a:lumMod val="50000"/>
                  </a:schemeClr>
                </a:solidFill>
              </a:rPr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405578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350" y="2168575"/>
            <a:ext cx="5688962" cy="3509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8C468-BD82-4E5D-A1D8-4BC799F9B7E0}" type="slidenum">
              <a:rPr lang="nl-BE" smtClean="0"/>
              <a:pPr>
                <a:defRPr/>
              </a:pPr>
              <a:t>48</a:t>
            </a:fld>
            <a:endParaRPr lang="nl-BE"/>
          </a:p>
        </p:txBody>
      </p:sp>
      <p:sp>
        <p:nvSpPr>
          <p:cNvPr id="8" name="Tekstvak 7"/>
          <p:cNvSpPr txBox="1"/>
          <p:nvPr/>
        </p:nvSpPr>
        <p:spPr>
          <a:xfrm>
            <a:off x="1584239" y="809043"/>
            <a:ext cx="58680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0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EXPERT CLASS</a:t>
            </a:r>
          </a:p>
          <a:p>
            <a:r>
              <a:rPr lang="nl-BE" sz="2800" b="1" dirty="0" smtClean="0">
                <a:solidFill>
                  <a:srgbClr val="FF0000"/>
                </a:solidFill>
                <a:latin typeface="+mn-lt"/>
              </a:rPr>
              <a:t>CONTACT CENTER MANAGEMENT</a:t>
            </a:r>
          </a:p>
          <a:p>
            <a:r>
              <a:rPr lang="nl-BE" sz="20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A COMPLETE CONTACT CENTER LEADERSHIP TRAINING</a:t>
            </a:r>
            <a:endParaRPr lang="nl-BE" sz="2000" dirty="0">
              <a:solidFill>
                <a:schemeClr val="tx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WordArt 7"/>
          <p:cNvSpPr>
            <a:spLocks noChangeArrowheads="1" noChangeShapeType="1" noTextEdit="1"/>
          </p:cNvSpPr>
          <p:nvPr/>
        </p:nvSpPr>
        <p:spPr bwMode="gray">
          <a:xfrm rot="203810">
            <a:off x="611560" y="4149080"/>
            <a:ext cx="3860800" cy="19446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nl-BE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Thank You !</a:t>
            </a:r>
          </a:p>
        </p:txBody>
      </p:sp>
    </p:spTree>
    <p:extLst>
      <p:ext uri="{BB962C8B-B14F-4D97-AF65-F5344CB8AC3E}">
        <p14:creationId xmlns:p14="http://schemas.microsoft.com/office/powerpoint/2010/main" val="191249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ert Class Contact Center Management">
  <a:themeElements>
    <a:clrScheme name="ECCCM">
      <a:dk1>
        <a:srgbClr val="5F5F5F"/>
      </a:dk1>
      <a:lt1>
        <a:sysClr val="window" lastClr="FFFFFF"/>
      </a:lt1>
      <a:dk2>
        <a:srgbClr val="494429"/>
      </a:dk2>
      <a:lt2>
        <a:srgbClr val="EEECE1"/>
      </a:lt2>
      <a:accent1>
        <a:srgbClr val="CC0000"/>
      </a:accent1>
      <a:accent2>
        <a:srgbClr val="EA2516"/>
      </a:accent2>
      <a:accent3>
        <a:srgbClr val="EF5347"/>
      </a:accent3>
      <a:accent4>
        <a:srgbClr val="C4BD97"/>
      </a:accent4>
      <a:accent5>
        <a:srgbClr val="938953"/>
      </a:accent5>
      <a:accent6>
        <a:srgbClr val="5F5F5F"/>
      </a:accent6>
      <a:hlink>
        <a:srgbClr val="EF5347"/>
      </a:hlink>
      <a:folHlink>
        <a:srgbClr val="BFBFB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orsprong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1645</Words>
  <Application>Microsoft Office PowerPoint</Application>
  <PresentationFormat>On-screen Show (4:3)</PresentationFormat>
  <Paragraphs>571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MS PGothic</vt:lpstr>
      <vt:lpstr>MS PGothic</vt:lpstr>
      <vt:lpstr>Arial</vt:lpstr>
      <vt:lpstr>Arial Narrow</vt:lpstr>
      <vt:lpstr>Calibri</vt:lpstr>
      <vt:lpstr>Century Gothic</vt:lpstr>
      <vt:lpstr>Futura Bk BT</vt:lpstr>
      <vt:lpstr>Impact</vt:lpstr>
      <vt:lpstr>Wingdings</vt:lpstr>
      <vt:lpstr>Expert Class Contact Center Management</vt:lpstr>
      <vt:lpstr>PowerPoint Presentation</vt:lpstr>
      <vt:lpstr>THOCC – ECCCM 12 - PROJECT &amp; PROGRAM MGMT MODULE  </vt:lpstr>
      <vt:lpstr>Agenda</vt:lpstr>
      <vt:lpstr>PowerPoint Presentation</vt:lpstr>
      <vt:lpstr>Success versus Failure in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From Business Case to ... Project Charter or Project Initiation Document</vt:lpstr>
      <vt:lpstr>Be clear on deliverables …</vt:lpstr>
      <vt:lpstr>Objectives ? What the **** ?</vt:lpstr>
      <vt:lpstr>Define/review your baselines</vt:lpstr>
      <vt:lpstr>Project Planning : milestones</vt:lpstr>
      <vt:lpstr>Roles &amp; Responsibilities</vt:lpstr>
      <vt:lpstr>Stakeholder management</vt:lpstr>
      <vt:lpstr>Project Performance Reporting : Collect the facts and look back …</vt:lpstr>
      <vt:lpstr>PowerPoint Presentation</vt:lpstr>
      <vt:lpstr>Your attitude towards risk … let’s discover !</vt:lpstr>
      <vt:lpstr>What is a project risk ?</vt:lpstr>
      <vt:lpstr>Risk defined in 3 dimensions</vt:lpstr>
      <vt:lpstr>Identify, prioritize, act ... step-by-step</vt:lpstr>
      <vt:lpstr>Visualize &amp; analyze regularly … in team !</vt:lpstr>
      <vt:lpstr>Risk Response Strategies</vt:lpstr>
      <vt:lpstr>NOT DONE in risk management</vt:lpstr>
      <vt:lpstr>PowerPoint Presentation</vt:lpstr>
      <vt:lpstr>Required skills for a Project Manager</vt:lpstr>
      <vt:lpstr>The top skill of the skills …</vt:lpstr>
      <vt:lpstr>PowerPoint Presentation</vt:lpstr>
      <vt:lpstr>PowerPoint Presentation</vt:lpstr>
      <vt:lpstr>SITUATION 1 – TEAM 1</vt:lpstr>
      <vt:lpstr>SITUATION 2 – TEAM 2</vt:lpstr>
      <vt:lpstr>SITUATION 3 – TEAM 3</vt:lpstr>
      <vt:lpstr>PowerPoint Presentation</vt:lpstr>
      <vt:lpstr>PowerPoint Presentation</vt:lpstr>
      <vt:lpstr>THINK TOP-DOWN, BUILD BOTTOM-UP</vt:lpstr>
      <vt:lpstr>Influence of organisational structures</vt:lpstr>
      <vt:lpstr>P3MO : Project – Program - Portfolio </vt:lpstr>
      <vt:lpstr>Find more P’s !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Eigenaar</dc:creator>
  <cp:lastModifiedBy>Vandecaveye Christophe</cp:lastModifiedBy>
  <cp:revision>30</cp:revision>
  <dcterms:created xsi:type="dcterms:W3CDTF">2009-08-12T06:23:38Z</dcterms:created>
  <dcterms:modified xsi:type="dcterms:W3CDTF">2017-09-22T12:46:22Z</dcterms:modified>
</cp:coreProperties>
</file>